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g"/>
  <Override PartName="/ppt/media/image8.jpg" ContentType="image/jpg"/>
  <Override PartName="/ppt/media/image15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8.jpg" ContentType="image/jpg"/>
  <Override PartName="/ppt/media/image32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7.jpg" ContentType="image/jpg"/>
  <Override PartName="/ppt/media/image48.jpg" ContentType="image/jpg"/>
  <Override PartName="/ppt/media/image49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59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365" r:id="rId10"/>
    <p:sldId id="366" r:id="rId11"/>
    <p:sldId id="367" r:id="rId12"/>
    <p:sldId id="369" r:id="rId13"/>
    <p:sldId id="340" r:id="rId14"/>
    <p:sldId id="368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84" r:id="rId23"/>
    <p:sldId id="285" r:id="rId24"/>
    <p:sldId id="286" r:id="rId25"/>
    <p:sldId id="287" r:id="rId26"/>
    <p:sldId id="295" r:id="rId27"/>
    <p:sldId id="320" r:id="rId28"/>
    <p:sldId id="322" r:id="rId29"/>
    <p:sldId id="370" r:id="rId30"/>
    <p:sldId id="335" r:id="rId31"/>
    <p:sldId id="336" r:id="rId32"/>
    <p:sldId id="337" r:id="rId33"/>
    <p:sldId id="338" r:id="rId34"/>
    <p:sldId id="339" r:id="rId35"/>
    <p:sldId id="341" r:id="rId36"/>
    <p:sldId id="342" r:id="rId37"/>
    <p:sldId id="364" r:id="rId38"/>
    <p:sldId id="361" r:id="rId39"/>
    <p:sldId id="362" r:id="rId40"/>
    <p:sldId id="357" r:id="rId41"/>
    <p:sldId id="363" r:id="rId42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1EDDA-F5F9-453E-B3C2-DEB1D1D7DDF4}" type="datetimeFigureOut">
              <a:rPr lang="tr-TR" smtClean="0"/>
              <a:t>27.03.2016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710F-7B4E-44D9-8D4D-FC2DD0EC58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00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710F-7B4E-44D9-8D4D-FC2DD0EC587C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546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1491" y="305053"/>
            <a:ext cx="7621016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530" y="1845183"/>
            <a:ext cx="7466939" cy="4288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lms.eba.gov.tr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atih.anv.bz.s3.amazonaws.com/anv-pvw/C9D/E16/C9DE16A7285747D1B077AA220620E3E3.mp4?name=Etkile%C5%9Fimli%20S%C4%B1n%C4%B1f%20Y%C3%B6netimi%20Program%C4%B1%20Tan%C4%B1t%C4%B1m%20Videosu.mp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sabricarti@telpa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211733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etin kutusu 4"/>
          <p:cNvSpPr txBox="1"/>
          <p:nvPr/>
        </p:nvSpPr>
        <p:spPr>
          <a:xfrm>
            <a:off x="8467" y="400616"/>
            <a:ext cx="921173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BALIKESİR İL MİLLİ EĞİTİM MÜDÜRLÜĞÜ </a:t>
            </a:r>
          </a:p>
          <a:p>
            <a:pPr algn="ctr"/>
            <a:r>
              <a:rPr lang="tr-T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FATİH PROJESİ BİLİŞİM TEKONOLOJİLERİ REHBER ÖĞRETMENİ TOPLANTISI</a:t>
            </a:r>
          </a:p>
          <a:p>
            <a:pPr algn="ctr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 2016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7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668590" y="0"/>
            <a:ext cx="7632763" cy="21975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Projesi</a:t>
            </a:r>
          </a:p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EBA</a:t>
            </a:r>
          </a:p>
          <a:p>
            <a:pPr marL="612775" marR="5080" indent="-600710" algn="ctr">
              <a:lnSpc>
                <a:spcPct val="119300"/>
              </a:lnSpc>
            </a:pPr>
            <a:endParaRPr lang="tr-TR" sz="4000" b="1" u="none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İçerik Yer Tutucusu 3"/>
          <p:cNvPicPr>
            <a:picLocks noChangeAspect="1"/>
          </p:cNvPicPr>
          <p:nvPr/>
        </p:nvPicPr>
        <p:blipFill rotWithShape="1">
          <a:blip r:embed="rId2"/>
          <a:srcRect l="10247" t="34776" r="11831" b="36477"/>
          <a:stretch/>
        </p:blipFill>
        <p:spPr>
          <a:xfrm>
            <a:off x="457200" y="3124200"/>
            <a:ext cx="7740000" cy="15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668590" y="0"/>
            <a:ext cx="7632763" cy="1465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Projesi</a:t>
            </a:r>
          </a:p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EBA</a:t>
            </a:r>
          </a:p>
        </p:txBody>
      </p:sp>
      <p:pic>
        <p:nvPicPr>
          <p:cNvPr id="6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6696000" cy="3691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92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668590" y="0"/>
            <a:ext cx="7632763" cy="1465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Projesi</a:t>
            </a:r>
          </a:p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EBA KAYIT ORANLARI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990600" y="2057400"/>
            <a:ext cx="7310753" cy="34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80" y="1524000"/>
            <a:ext cx="622878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5039" y="2226565"/>
            <a:ext cx="4693921" cy="4073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685799" y="175448"/>
            <a:ext cx="7772400" cy="13593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533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Uzaktan Eğitim</a:t>
            </a:r>
          </a:p>
          <a:p>
            <a:pPr marL="12700" algn="ctr">
              <a:lnSpc>
                <a:spcPts val="5330"/>
              </a:lnSpc>
              <a:tabLst>
                <a:tab pos="7467600" algn="l"/>
              </a:tabLst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4"/>
              </a:rPr>
              <a:t>http://lms.eba.gov.tr/</a:t>
            </a:r>
            <a:endParaRPr lang="tr-TR" sz="4000" b="1" u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668590" y="0"/>
            <a:ext cx="7632763" cy="6848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Projesi EĞİTİMLERİ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76600"/>
            <a:ext cx="8084957" cy="514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75451" y="890243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ESY (Etkileşimli Sınıf Yönetimi) kursuna BT Rehber öğretmenlerinin katılması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62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Resim 9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2" y="3190725"/>
            <a:ext cx="8783276" cy="1076475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1600200" y="2133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Yenilik ve Eğitim Teknolojileri Genel Müdürlüğü’nün</a:t>
            </a:r>
          </a:p>
          <a:p>
            <a:pPr algn="ctr"/>
            <a:r>
              <a:rPr lang="tr-TR" b="1" dirty="0" smtClean="0"/>
              <a:t> Fatih Projesi BT Rehberliği konulu yazısı.</a:t>
            </a:r>
            <a:endParaRPr lang="tr-TR" b="1" dirty="0"/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709336" y="155719"/>
            <a:ext cx="7632763" cy="15388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" algn="ctr">
              <a:lnSpc>
                <a:spcPts val="3995"/>
              </a:lnSpc>
            </a:pP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Projesi</a:t>
            </a: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BT REHBER ÖĞRETMENLERİNİN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62865" algn="ctr">
              <a:lnSpc>
                <a:spcPts val="3995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GÖREVLERİ</a:t>
            </a:r>
            <a:endParaRPr lang="tr-TR" sz="4000" b="1" u="none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2514600"/>
            <a:ext cx="3505200" cy="475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5000"/>
              </a:lnSpc>
            </a:pPr>
            <a:endParaRPr sz="3600" dirty="0">
              <a:latin typeface="Calibri Light"/>
              <a:cs typeface="Calibri Ligh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99" t="7229" r="7294" b="7229"/>
          <a:stretch/>
        </p:blipFill>
        <p:spPr>
          <a:xfrm>
            <a:off x="3886200" y="381000"/>
            <a:ext cx="4648200" cy="5930413"/>
          </a:xfrm>
          <a:prstGeom prst="rect">
            <a:avLst/>
          </a:prstGeom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152400" y="1600200"/>
            <a:ext cx="3733800" cy="20518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" algn="ctr">
              <a:lnSpc>
                <a:spcPts val="3995"/>
              </a:lnSpc>
            </a:pP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Projesi</a:t>
            </a: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BT REHBER 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ÖĞRETMEN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62865" algn="ctr">
              <a:lnSpc>
                <a:spcPts val="3995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GÖREVLERİ</a:t>
            </a:r>
            <a:endParaRPr lang="tr-TR" sz="4000" b="1" u="none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792" rIns="0" bIns="0" rtlCol="0">
            <a:spAutoFit/>
          </a:bodyPr>
          <a:lstStyle/>
          <a:p>
            <a:pPr marL="132715">
              <a:lnSpc>
                <a:spcPct val="100000"/>
              </a:lnSpc>
              <a:tabLst>
                <a:tab pos="7607934" algn="l"/>
              </a:tabLst>
            </a:pPr>
            <a:r>
              <a:rPr b="0" spc="-1045" dirty="0">
                <a:latin typeface="Times New Roman"/>
                <a:cs typeface="Times New Roman"/>
              </a:rPr>
              <a:t> </a:t>
            </a:r>
            <a:r>
              <a:rPr spc="-114" dirty="0">
                <a:latin typeface="Calibri Light"/>
                <a:cs typeface="Calibri Light"/>
              </a:rPr>
              <a:t>Teredüte </a:t>
            </a:r>
            <a:r>
              <a:rPr spc="-45" dirty="0">
                <a:latin typeface="Calibri Light"/>
                <a:cs typeface="Calibri Light"/>
              </a:rPr>
              <a:t>Düşülen</a:t>
            </a:r>
            <a:r>
              <a:rPr spc="-100" dirty="0">
                <a:latin typeface="Calibri Light"/>
                <a:cs typeface="Calibri Light"/>
              </a:rPr>
              <a:t> </a:t>
            </a:r>
            <a:r>
              <a:rPr spc="-45" dirty="0">
                <a:latin typeface="Calibri Light"/>
                <a:cs typeface="Calibri Light"/>
              </a:rPr>
              <a:t>Hususlar	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530" y="1845183"/>
            <a:ext cx="7466939" cy="3180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" marR="163195">
              <a:lnSpc>
                <a:spcPts val="2160"/>
              </a:lnSpc>
            </a:pPr>
            <a:r>
              <a:rPr lang="tr-TR" spc="-25" dirty="0" smtClean="0"/>
              <a:t>-</a:t>
            </a:r>
            <a:r>
              <a:rPr spc="-25" dirty="0" smtClean="0"/>
              <a:t>BT </a:t>
            </a:r>
            <a:r>
              <a:rPr spc="-5" dirty="0">
                <a:latin typeface="Calibri"/>
                <a:cs typeface="Calibri"/>
              </a:rPr>
              <a:t>Rehberliği </a:t>
            </a:r>
            <a:r>
              <a:rPr spc="-10" dirty="0">
                <a:latin typeface="Calibri"/>
                <a:cs typeface="Calibri"/>
              </a:rPr>
              <a:t>görevini </a:t>
            </a:r>
            <a:r>
              <a:rPr spc="-5" dirty="0">
                <a:latin typeface="Calibri"/>
                <a:cs typeface="Calibri"/>
              </a:rPr>
              <a:t>yürüten öğretmenlere </a:t>
            </a:r>
            <a:r>
              <a:rPr dirty="0">
                <a:latin typeface="Calibri"/>
                <a:cs typeface="Calibri"/>
              </a:rPr>
              <a:t>Ek</a:t>
            </a:r>
            <a:r>
              <a:rPr dirty="0"/>
              <a:t>-</a:t>
            </a:r>
            <a:r>
              <a:rPr dirty="0">
                <a:latin typeface="Calibri"/>
                <a:cs typeface="Calibri"/>
              </a:rPr>
              <a:t>1 </a:t>
            </a:r>
            <a:r>
              <a:rPr spc="-50" dirty="0">
                <a:latin typeface="Calibri"/>
                <a:cs typeface="Calibri"/>
              </a:rPr>
              <a:t>’de </a:t>
            </a:r>
            <a:r>
              <a:rPr spc="-5" dirty="0">
                <a:latin typeface="Calibri"/>
                <a:cs typeface="Calibri"/>
              </a:rPr>
              <a:t>belirtilen  </a:t>
            </a:r>
            <a:r>
              <a:rPr spc="-10" dirty="0">
                <a:latin typeface="Calibri"/>
                <a:cs typeface="Calibri"/>
              </a:rPr>
              <a:t>görevlerin </a:t>
            </a:r>
            <a:r>
              <a:rPr dirty="0">
                <a:latin typeface="Calibri"/>
                <a:cs typeface="Calibri"/>
              </a:rPr>
              <a:t>dışında nöbet </a:t>
            </a:r>
            <a:r>
              <a:rPr spc="-10" dirty="0">
                <a:latin typeface="Calibri"/>
                <a:cs typeface="Calibri"/>
              </a:rPr>
              <a:t>görevi </a:t>
            </a:r>
            <a:r>
              <a:rPr dirty="0">
                <a:latin typeface="Calibri"/>
                <a:cs typeface="Calibri"/>
              </a:rPr>
              <a:t>de dâhil olmak </a:t>
            </a:r>
            <a:r>
              <a:rPr spc="-15" dirty="0">
                <a:latin typeface="Calibri"/>
                <a:cs typeface="Calibri"/>
              </a:rPr>
              <a:t>üzere </a:t>
            </a:r>
            <a:r>
              <a:rPr spc="-10" dirty="0">
                <a:latin typeface="Calibri"/>
                <a:cs typeface="Calibri"/>
              </a:rPr>
              <a:t>başka </a:t>
            </a:r>
            <a:r>
              <a:rPr dirty="0">
                <a:latin typeface="Calibri"/>
                <a:cs typeface="Calibri"/>
              </a:rPr>
              <a:t>bir </a:t>
            </a:r>
            <a:r>
              <a:rPr spc="-10" dirty="0">
                <a:latin typeface="Calibri"/>
                <a:cs typeface="Calibri"/>
              </a:rPr>
              <a:t>görev  </a:t>
            </a:r>
            <a:r>
              <a:rPr spc="-20" dirty="0"/>
              <a:t>verilmeyecektir.</a:t>
            </a:r>
          </a:p>
          <a:p>
            <a:pPr marR="5080" indent="56515">
              <a:lnSpc>
                <a:spcPts val="2160"/>
              </a:lnSpc>
              <a:spcBef>
                <a:spcPts val="1405"/>
              </a:spcBef>
            </a:pPr>
            <a:r>
              <a:rPr spc="-20" dirty="0"/>
              <a:t>-</a:t>
            </a:r>
            <a:r>
              <a:rPr spc="-20" dirty="0">
                <a:latin typeface="Calibri"/>
                <a:cs typeface="Calibri"/>
              </a:rPr>
              <a:t>BT </a:t>
            </a:r>
            <a:r>
              <a:rPr spc="-5" dirty="0">
                <a:latin typeface="Calibri"/>
                <a:cs typeface="Calibri"/>
              </a:rPr>
              <a:t>Rehberliği </a:t>
            </a:r>
            <a:r>
              <a:rPr spc="-10" dirty="0">
                <a:latin typeface="Calibri"/>
                <a:cs typeface="Calibri"/>
              </a:rPr>
              <a:t>görevini </a:t>
            </a:r>
            <a:r>
              <a:rPr spc="-5" dirty="0">
                <a:latin typeface="Calibri"/>
                <a:cs typeface="Calibri"/>
              </a:rPr>
              <a:t>yürüten öğretmenler </a:t>
            </a:r>
            <a:r>
              <a:rPr dirty="0">
                <a:latin typeface="Calibri"/>
                <a:cs typeface="Calibri"/>
              </a:rPr>
              <a:t>eğitim </a:t>
            </a:r>
            <a:r>
              <a:rPr spc="-5" dirty="0">
                <a:latin typeface="Calibri"/>
                <a:cs typeface="Calibri"/>
              </a:rPr>
              <a:t>öğretimin yapıldığı  saatlerde (teneffüs saatleri </a:t>
            </a:r>
            <a:r>
              <a:rPr dirty="0">
                <a:latin typeface="Calibri"/>
                <a:cs typeface="Calibri"/>
              </a:rPr>
              <a:t>de dahil), ilgi (a) </a:t>
            </a:r>
            <a:r>
              <a:rPr spc="-5" dirty="0">
                <a:latin typeface="Calibri"/>
                <a:cs typeface="Calibri"/>
              </a:rPr>
              <a:t>yazı </a:t>
            </a:r>
            <a:r>
              <a:rPr dirty="0">
                <a:latin typeface="Calibri"/>
                <a:cs typeface="Calibri"/>
              </a:rPr>
              <a:t>ekinde belirtilen  </a:t>
            </a:r>
            <a:r>
              <a:rPr spc="-5" dirty="0">
                <a:latin typeface="Calibri"/>
                <a:cs typeface="Calibri"/>
              </a:rPr>
              <a:t>görevler </a:t>
            </a:r>
            <a:r>
              <a:rPr dirty="0">
                <a:latin typeface="Calibri"/>
                <a:cs typeface="Calibri"/>
              </a:rPr>
              <a:t>doğrultusunda </a:t>
            </a:r>
            <a:r>
              <a:rPr spc="-5" dirty="0">
                <a:latin typeface="Calibri"/>
                <a:cs typeface="Calibri"/>
              </a:rPr>
              <a:t>öğretmen </a:t>
            </a:r>
            <a:r>
              <a:rPr spc="-15" dirty="0">
                <a:latin typeface="Calibri"/>
                <a:cs typeface="Calibri"/>
              </a:rPr>
              <a:t>ve </a:t>
            </a:r>
            <a:r>
              <a:rPr dirty="0">
                <a:latin typeface="Calibri"/>
                <a:cs typeface="Calibri"/>
              </a:rPr>
              <a:t>öğrenciler için </a:t>
            </a:r>
            <a:r>
              <a:rPr spc="-20" dirty="0">
                <a:latin typeface="Calibri"/>
                <a:cs typeface="Calibri"/>
              </a:rPr>
              <a:t>BT </a:t>
            </a:r>
            <a:r>
              <a:rPr spc="-5" dirty="0">
                <a:latin typeface="Calibri"/>
                <a:cs typeface="Calibri"/>
              </a:rPr>
              <a:t>rehberliği  görevlerini </a:t>
            </a:r>
            <a:r>
              <a:rPr spc="-15" dirty="0">
                <a:latin typeface="Calibri"/>
                <a:cs typeface="Calibri"/>
              </a:rPr>
              <a:t>yürüteceklerdir. </a:t>
            </a:r>
            <a:r>
              <a:rPr dirty="0">
                <a:latin typeface="Calibri"/>
                <a:cs typeface="Calibri"/>
              </a:rPr>
              <a:t>İlgili </a:t>
            </a:r>
            <a:r>
              <a:rPr spc="-5" dirty="0">
                <a:latin typeface="Calibri"/>
                <a:cs typeface="Calibri"/>
              </a:rPr>
              <a:t>öğretmenlere </a:t>
            </a:r>
            <a:r>
              <a:rPr dirty="0">
                <a:latin typeface="Calibri"/>
                <a:cs typeface="Calibri"/>
              </a:rPr>
              <a:t>nöbet </a:t>
            </a:r>
            <a:r>
              <a:rPr spc="-10" dirty="0">
                <a:latin typeface="Calibri"/>
                <a:cs typeface="Calibri"/>
              </a:rPr>
              <a:t>görevi </a:t>
            </a:r>
            <a:r>
              <a:rPr dirty="0">
                <a:latin typeface="Calibri"/>
                <a:cs typeface="Calibri"/>
              </a:rPr>
              <a:t>de dâhil  olmak </a:t>
            </a:r>
            <a:r>
              <a:rPr spc="-15" dirty="0">
                <a:latin typeface="Calibri"/>
                <a:cs typeface="Calibri"/>
              </a:rPr>
              <a:t>üzere </a:t>
            </a:r>
            <a:r>
              <a:rPr spc="-5" dirty="0">
                <a:latin typeface="Calibri"/>
                <a:cs typeface="Calibri"/>
              </a:rPr>
              <a:t>başka </a:t>
            </a:r>
            <a:r>
              <a:rPr dirty="0">
                <a:latin typeface="Calibri"/>
                <a:cs typeface="Calibri"/>
              </a:rPr>
              <a:t>bir </a:t>
            </a:r>
            <a:r>
              <a:rPr spc="-10" dirty="0">
                <a:latin typeface="Calibri"/>
                <a:cs typeface="Calibri"/>
              </a:rPr>
              <a:t>görev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verilmeyecektir</a:t>
            </a:r>
            <a:r>
              <a:rPr spc="-25" dirty="0"/>
              <a:t>.</a:t>
            </a:r>
          </a:p>
          <a:p>
            <a:pPr marR="342265" indent="56515">
              <a:lnSpc>
                <a:spcPts val="2160"/>
              </a:lnSpc>
              <a:spcBef>
                <a:spcPts val="1395"/>
              </a:spcBef>
            </a:pPr>
            <a:r>
              <a:rPr spc="-5" dirty="0"/>
              <a:t>-</a:t>
            </a:r>
            <a:r>
              <a:rPr spc="-5" dirty="0">
                <a:latin typeface="Calibri"/>
                <a:cs typeface="Calibri"/>
              </a:rPr>
              <a:t>İlgili öğretmenlere </a:t>
            </a:r>
            <a:r>
              <a:rPr dirty="0">
                <a:latin typeface="Calibri"/>
                <a:cs typeface="Calibri"/>
              </a:rPr>
              <a:t>eğitim </a:t>
            </a:r>
            <a:r>
              <a:rPr spc="-5" dirty="0">
                <a:latin typeface="Calibri"/>
                <a:cs typeface="Calibri"/>
              </a:rPr>
              <a:t>öğretim saatleri </a:t>
            </a:r>
            <a:r>
              <a:rPr dirty="0">
                <a:latin typeface="Calibri"/>
                <a:cs typeface="Calibri"/>
              </a:rPr>
              <a:t>dışında </a:t>
            </a:r>
            <a:r>
              <a:rPr dirty="0"/>
              <a:t>belletmenlik vb.  </a:t>
            </a:r>
            <a:r>
              <a:rPr spc="-5" dirty="0">
                <a:latin typeface="Calibri"/>
                <a:cs typeface="Calibri"/>
              </a:rPr>
              <a:t>görevler </a:t>
            </a:r>
            <a:r>
              <a:rPr dirty="0">
                <a:latin typeface="Calibri"/>
                <a:cs typeface="Calibri"/>
              </a:rPr>
              <a:t>ilgi (b) esaslar doğrultusunda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verilebilecektir.</a:t>
            </a: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835776" y="145890"/>
            <a:ext cx="7632763" cy="154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" algn="ctr">
              <a:lnSpc>
                <a:spcPts val="3995"/>
              </a:lnSpc>
            </a:pP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Projesi</a:t>
            </a: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BT REHBER 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ÖĞRETMEN</a:t>
            </a:r>
          </a:p>
          <a:p>
            <a:pPr marL="62865" algn="ctr">
              <a:lnSpc>
                <a:spcPts val="3995"/>
              </a:lnSpc>
            </a:pP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TEREDDÜTE DÜŞÜNÜLEN HUSUSLAR</a:t>
            </a:r>
            <a:endParaRPr lang="tr-TR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1905000"/>
            <a:ext cx="8153400" cy="363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 marR="691515" indent="-92075" algn="just">
              <a:lnSpc>
                <a:spcPct val="90000"/>
              </a:lnSpc>
            </a:pPr>
            <a:r>
              <a:rPr sz="2000" spc="-5" dirty="0" smtClean="0">
                <a:solidFill>
                  <a:srgbClr val="E38312"/>
                </a:solidFill>
                <a:latin typeface="Wingdings"/>
                <a:cs typeface="Wingdings"/>
              </a:rPr>
              <a:t></a:t>
            </a:r>
            <a:r>
              <a:rPr lang="tr-TR" sz="2000" spc="-5" dirty="0" smtClean="0">
                <a:solidFill>
                  <a:srgbClr val="404040"/>
                </a:solidFill>
                <a:latin typeface="Calibri"/>
                <a:cs typeface="Calibri"/>
              </a:rPr>
              <a:t>Okullarınızda EBA tanıtım seminerleri yapmak, fotoğraflayıp EBA da haber yapmak ve bu seminerleri tutanak altına almak.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165"/>
              </a:spcBef>
            </a:pPr>
            <a:r>
              <a:rPr sz="2000" spc="-5" dirty="0">
                <a:solidFill>
                  <a:srgbClr val="E38312"/>
                </a:solidFill>
                <a:latin typeface="Wingdings"/>
                <a:cs typeface="Wingdings"/>
              </a:rPr>
              <a:t>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Öğretmen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öğrencilerin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EBA </a:t>
            </a:r>
            <a:r>
              <a:rPr sz="2000" spc="-5" dirty="0" err="1">
                <a:solidFill>
                  <a:srgbClr val="404040"/>
                </a:solidFill>
                <a:latin typeface="Calibri"/>
                <a:cs typeface="Calibri"/>
              </a:rPr>
              <a:t>şifresi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Calibri"/>
                <a:cs typeface="Calibri"/>
              </a:rPr>
              <a:t>almalarını</a:t>
            </a:r>
            <a:r>
              <a:rPr sz="2000" spc="4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Calibri"/>
                <a:cs typeface="Calibri"/>
              </a:rPr>
              <a:t>sağlamak</a:t>
            </a:r>
            <a:endParaRPr sz="2000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165"/>
              </a:spcBef>
            </a:pPr>
            <a:r>
              <a:rPr sz="2000" spc="-5" dirty="0" smtClean="0">
                <a:solidFill>
                  <a:srgbClr val="E38312"/>
                </a:solidFill>
                <a:latin typeface="Wingdings"/>
                <a:cs typeface="Wingdings"/>
              </a:rPr>
              <a:t>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Okullarda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EBA </a:t>
            </a:r>
            <a:r>
              <a:rPr sz="2000" spc="-10" dirty="0" err="1">
                <a:solidFill>
                  <a:srgbClr val="404040"/>
                </a:solidFill>
                <a:latin typeface="Calibri"/>
                <a:cs typeface="Calibri"/>
              </a:rPr>
              <a:t>Köşesi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 err="1" smtClean="0">
                <a:solidFill>
                  <a:srgbClr val="404040"/>
                </a:solidFill>
                <a:latin typeface="Calibri"/>
                <a:cs typeface="Calibri"/>
              </a:rPr>
              <a:t>oluşturmak</a:t>
            </a:r>
            <a:r>
              <a:rPr lang="tr-TR" sz="2000" spc="-5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2000" spc="-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Calibri"/>
                <a:cs typeface="Calibri"/>
              </a:rPr>
              <a:t>Afiş</a:t>
            </a:r>
            <a:r>
              <a:rPr lang="tr-TR" sz="2000" dirty="0" smtClean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sz="2000" spc="-5" dirty="0" err="1" smtClean="0">
                <a:solidFill>
                  <a:srgbClr val="404040"/>
                </a:solidFill>
                <a:latin typeface="Calibri"/>
                <a:cs typeface="Calibri"/>
              </a:rPr>
              <a:t>broşür</a:t>
            </a:r>
            <a:r>
              <a:rPr sz="2000" spc="2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Calibri"/>
                <a:cs typeface="Calibri"/>
              </a:rPr>
              <a:t>asmak</a:t>
            </a:r>
            <a:r>
              <a:rPr lang="tr-TR" sz="2000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160"/>
              </a:spcBef>
            </a:pPr>
            <a:r>
              <a:rPr sz="2000" spc="-5" dirty="0">
                <a:solidFill>
                  <a:srgbClr val="E38312"/>
                </a:solidFill>
                <a:latin typeface="Wingdings"/>
                <a:cs typeface="Wingdings"/>
              </a:rPr>
              <a:t>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Okul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Haberlerini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EBA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paylaşmak,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Haber linklerini bir </a:t>
            </a:r>
            <a:r>
              <a:rPr sz="2000" spc="-10" dirty="0" err="1">
                <a:solidFill>
                  <a:srgbClr val="404040"/>
                </a:solidFill>
                <a:latin typeface="Calibri"/>
                <a:cs typeface="Calibri"/>
              </a:rPr>
              <a:t>dosyada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Calibri"/>
                <a:cs typeface="Calibri"/>
              </a:rPr>
              <a:t>tutmak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150"/>
              </a:spcBef>
            </a:pPr>
            <a:r>
              <a:rPr lang="tr-TR" sz="2000" spc="-5" dirty="0" smtClean="0">
                <a:solidFill>
                  <a:srgbClr val="E38312"/>
                </a:solidFill>
                <a:latin typeface="Wingdings"/>
                <a:cs typeface="Wingdings"/>
              </a:rPr>
              <a:t></a:t>
            </a:r>
            <a:r>
              <a:rPr lang="tr-TR" sz="2000" dirty="0" smtClean="0">
                <a:solidFill>
                  <a:srgbClr val="404040"/>
                </a:solidFill>
                <a:latin typeface="Calibri"/>
                <a:cs typeface="Calibri"/>
              </a:rPr>
              <a:t>Fatih Projesi donanım bileşenlerinde (Etkileşimli Tahta, </a:t>
            </a:r>
            <a:r>
              <a:rPr lang="tr-TR" sz="2000" dirty="0" err="1" smtClean="0">
                <a:solidFill>
                  <a:srgbClr val="404040"/>
                </a:solidFill>
                <a:latin typeface="Calibri"/>
                <a:cs typeface="Calibri"/>
              </a:rPr>
              <a:t>Tablet,Altyapı,Yazıcı</a:t>
            </a:r>
            <a:r>
              <a:rPr lang="tr-TR" sz="2000" dirty="0" smtClean="0">
                <a:solidFill>
                  <a:srgbClr val="404040"/>
                </a:solidFill>
                <a:latin typeface="Calibri"/>
                <a:cs typeface="Calibri"/>
              </a:rPr>
              <a:t>) oluşan arızalarda çağrı merkezine bilgi vermek</a:t>
            </a:r>
          </a:p>
          <a:p>
            <a:pPr marL="12700" algn="just">
              <a:lnSpc>
                <a:spcPct val="100000"/>
              </a:lnSpc>
              <a:spcBef>
                <a:spcPts val="1150"/>
              </a:spcBef>
            </a:pPr>
            <a:r>
              <a:rPr lang="tr-TR" sz="2000" spc="-5" dirty="0" smtClean="0">
                <a:solidFill>
                  <a:srgbClr val="E38312"/>
                </a:solidFill>
                <a:latin typeface="Wingdings"/>
                <a:cs typeface="Wingdings"/>
              </a:rPr>
              <a:t></a:t>
            </a:r>
            <a:r>
              <a:rPr lang="tr-TR" sz="2000" dirty="0" err="1" smtClean="0">
                <a:solidFill>
                  <a:srgbClr val="404040"/>
                </a:solidFill>
                <a:latin typeface="Calibri"/>
                <a:cs typeface="Calibri"/>
              </a:rPr>
              <a:t>Pybs</a:t>
            </a:r>
            <a:r>
              <a:rPr lang="tr-TR" sz="2000" dirty="0" smtClean="0">
                <a:solidFill>
                  <a:srgbClr val="404040"/>
                </a:solidFill>
                <a:latin typeface="Calibri"/>
                <a:cs typeface="Calibri"/>
              </a:rPr>
              <a:t> ve </a:t>
            </a:r>
            <a:r>
              <a:rPr lang="tr-TR" sz="2000" dirty="0" err="1" smtClean="0">
                <a:solidFill>
                  <a:srgbClr val="404040"/>
                </a:solidFill>
                <a:latin typeface="Calibri"/>
                <a:cs typeface="Calibri"/>
              </a:rPr>
              <a:t>cbs</a:t>
            </a:r>
            <a:r>
              <a:rPr lang="tr-TR" sz="2000" dirty="0" smtClean="0">
                <a:solidFill>
                  <a:srgbClr val="404040"/>
                </a:solidFill>
                <a:latin typeface="Calibri"/>
                <a:cs typeface="Calibri"/>
              </a:rPr>
              <a:t> bilgilerinin güncel tutulmasını sağlamak</a:t>
            </a:r>
          </a:p>
          <a:p>
            <a:pPr marL="12700" algn="just">
              <a:lnSpc>
                <a:spcPct val="100000"/>
              </a:lnSpc>
              <a:spcBef>
                <a:spcPts val="1150"/>
              </a:spcBef>
            </a:pPr>
            <a:r>
              <a:rPr lang="tr-TR" sz="2000" spc="-5" dirty="0" smtClean="0">
                <a:solidFill>
                  <a:srgbClr val="E38312"/>
                </a:solidFill>
                <a:latin typeface="Wingdings"/>
                <a:cs typeface="Wingdings"/>
              </a:rPr>
              <a:t></a:t>
            </a:r>
            <a:r>
              <a:rPr lang="tr-TR" sz="2000" dirty="0" smtClean="0">
                <a:solidFill>
                  <a:srgbClr val="404040"/>
                </a:solidFill>
                <a:latin typeface="Calibri"/>
                <a:cs typeface="Calibri"/>
              </a:rPr>
              <a:t>Okul web sitelerinin güncel tutulmasını sağlamak</a:t>
            </a: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533400" y="42390"/>
            <a:ext cx="7620001" cy="13593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533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EBA VE FATİH PROJESİ İLE</a:t>
            </a:r>
          </a:p>
          <a:p>
            <a:pPr marL="132715" algn="ctr">
              <a:lnSpc>
                <a:spcPts val="5330"/>
              </a:lnSpc>
              <a:tabLst>
                <a:tab pos="7607934" algn="l"/>
              </a:tabLst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İLGİLİ YAPILACAK ÇALIŞMALAR</a:t>
            </a:r>
            <a:r>
              <a:rPr lang="tr-TR" sz="4000" u="none" spc="-45" dirty="0">
                <a:solidFill>
                  <a:srgbClr val="001F5F"/>
                </a:solidFill>
              </a:rPr>
              <a:t>	</a:t>
            </a:r>
            <a:endParaRPr lang="tr-TR" sz="4000" b="1" u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491" y="127000"/>
            <a:ext cx="7621016" cy="1397000"/>
          </a:xfrm>
          <a:prstGeom prst="rect">
            <a:avLst/>
          </a:prstGeom>
        </p:spPr>
        <p:txBody>
          <a:bodyPr vert="horz" wrap="square" lIns="0" tIns="621792" rIns="0" bIns="0" rtlCol="0">
            <a:spAutoFit/>
          </a:bodyPr>
          <a:lstStyle/>
          <a:p>
            <a:pPr marL="132715">
              <a:lnSpc>
                <a:spcPct val="100000"/>
              </a:lnSpc>
              <a:tabLst>
                <a:tab pos="7607934" algn="l"/>
              </a:tabLst>
            </a:pPr>
            <a:r>
              <a:rPr spc="-50" dirty="0">
                <a:latin typeface="Calibri Light"/>
                <a:cs typeface="Calibri Light"/>
              </a:rPr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2806700" y="4052315"/>
            <a:ext cx="1638299" cy="2281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13299" y="4069079"/>
            <a:ext cx="1676400" cy="224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0" y="4067555"/>
            <a:ext cx="1566672" cy="2250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415" y="1976628"/>
            <a:ext cx="2621280" cy="1874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604" y="4114799"/>
            <a:ext cx="1796796" cy="2156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12084" y="1923288"/>
            <a:ext cx="1403604" cy="1981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26077" y="1828038"/>
            <a:ext cx="1621535" cy="2171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1802892"/>
            <a:ext cx="1571244" cy="22219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760573" y="762047"/>
            <a:ext cx="7620001" cy="6796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533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Örnek Afiş Broşür Çalışmaları </a:t>
            </a:r>
            <a:r>
              <a:rPr lang="tr-TR" sz="4000" u="none" spc="-45" dirty="0">
                <a:solidFill>
                  <a:srgbClr val="001F5F"/>
                </a:solidFill>
              </a:rPr>
              <a:t>	</a:t>
            </a:r>
            <a:endParaRPr lang="tr-TR" sz="4000" b="1" u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164982"/>
            <a:ext cx="7531607" cy="1465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612775" marR="5080" indent="-600710" algn="ctr">
              <a:lnSpc>
                <a:spcPct val="119300"/>
              </a:lnSpc>
            </a:pPr>
            <a:r>
              <a:rPr sz="4000" b="1" u="none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/>
                <a:cs typeface="Calibri"/>
              </a:rPr>
              <a:t>İlimizde</a:t>
            </a:r>
            <a:r>
              <a:rPr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/>
                <a:cs typeface="Calibri"/>
              </a:rPr>
              <a:t> 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/>
                <a:cs typeface="Calibri"/>
              </a:rPr>
              <a:t/>
            </a:r>
            <a:b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/>
                <a:cs typeface="Calibri"/>
              </a:rPr>
            </a:br>
            <a:r>
              <a:rPr sz="4000" b="1" u="none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/>
                <a:cs typeface="Calibri"/>
              </a:rPr>
              <a:t>Fatih</a:t>
            </a:r>
            <a:r>
              <a:rPr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/>
                <a:cs typeface="Calibri"/>
              </a:rPr>
              <a:t> </a:t>
            </a:r>
            <a:r>
              <a:rPr sz="4000" b="1" u="none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/>
                <a:cs typeface="Calibri"/>
              </a:rPr>
              <a:t>Projesi</a:t>
            </a:r>
            <a:r>
              <a:rPr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/>
                <a:cs typeface="Calibri"/>
              </a:rPr>
              <a:t>  </a:t>
            </a:r>
            <a:r>
              <a:rPr sz="4000" b="1" u="none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/>
                <a:cs typeface="Calibri"/>
              </a:rPr>
              <a:t>Genel</a:t>
            </a:r>
            <a:r>
              <a:rPr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/>
                <a:cs typeface="Calibri"/>
              </a:rPr>
              <a:t> </a:t>
            </a:r>
            <a:r>
              <a:rPr sz="4000" b="1" u="none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/>
                <a:cs typeface="Calibri"/>
              </a:rPr>
              <a:t>Durumu</a:t>
            </a:r>
            <a:endParaRPr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6755"/>
            <a:ext cx="4724400" cy="3141607"/>
          </a:xfrm>
          <a:prstGeom prst="rect">
            <a:avLst/>
          </a:prstGeom>
        </p:spPr>
      </p:pic>
      <p:pic>
        <p:nvPicPr>
          <p:cNvPr id="5" name="Picture 2" descr="http://fatihprojesi.meb.gov.tr/genelicerikresim/h1406131425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96" y="3406932"/>
            <a:ext cx="2179262" cy="20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atihprojesi.meb.gov.tr/genelicerikresim/h14061314275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16" y="3930622"/>
            <a:ext cx="1665398" cy="16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1.bp.blogspot.com/-jThqNpkGne8/VjkP_rB41WI/AAAAAAAAAIk/gdYA2WYz9pA/s640/eta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82" y="4231394"/>
            <a:ext cx="1793838" cy="128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239" y="0"/>
            <a:ext cx="4322264" cy="61210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760572" y="1935793"/>
            <a:ext cx="3201827" cy="27186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533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EBA TANITIMI  İLE İLGİLİ  RESMİ YAZI</a:t>
            </a:r>
          </a:p>
          <a:p>
            <a:pPr marL="152400" algn="ctr">
              <a:lnSpc>
                <a:spcPts val="533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491" y="381000"/>
            <a:ext cx="7621016" cy="1397000"/>
          </a:xfrm>
          <a:prstGeom prst="rect">
            <a:avLst/>
          </a:prstGeom>
        </p:spPr>
        <p:txBody>
          <a:bodyPr vert="horz" wrap="square" lIns="0" tIns="621792" rIns="0" bIns="0" rtlCol="0">
            <a:spAutoFit/>
          </a:bodyPr>
          <a:lstStyle/>
          <a:p>
            <a:pPr marL="132715">
              <a:lnSpc>
                <a:spcPct val="100000"/>
              </a:lnSpc>
              <a:tabLst>
                <a:tab pos="7607934" algn="l"/>
              </a:tabLst>
            </a:pPr>
            <a:r>
              <a:rPr b="0" spc="-1045" dirty="0">
                <a:latin typeface="Times New Roman"/>
                <a:cs typeface="Times New Roman"/>
              </a:rPr>
              <a:t> </a:t>
            </a:r>
            <a:r>
              <a:rPr spc="-80" dirty="0">
                <a:latin typeface="Calibri Light"/>
                <a:cs typeface="Calibri Light"/>
              </a:rPr>
              <a:t>Fatih </a:t>
            </a:r>
            <a:r>
              <a:rPr spc="-65" dirty="0">
                <a:latin typeface="Calibri Light"/>
                <a:cs typeface="Calibri Light"/>
              </a:rPr>
              <a:t>Projesi</a:t>
            </a:r>
            <a:r>
              <a:rPr spc="-165" dirty="0">
                <a:latin typeface="Calibri Light"/>
                <a:cs typeface="Calibri Light"/>
              </a:rPr>
              <a:t> </a:t>
            </a:r>
            <a:r>
              <a:rPr spc="-45" dirty="0">
                <a:latin typeface="Calibri Light"/>
                <a:cs typeface="Calibri Light"/>
              </a:rPr>
              <a:t>Klasörü	</a:t>
            </a:r>
          </a:p>
        </p:txBody>
      </p:sp>
      <p:sp>
        <p:nvSpPr>
          <p:cNvPr id="3" name="object 3"/>
          <p:cNvSpPr/>
          <p:nvPr/>
        </p:nvSpPr>
        <p:spPr>
          <a:xfrm>
            <a:off x="6383782" y="1778000"/>
            <a:ext cx="2253995" cy="4509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0" y="2971800"/>
            <a:ext cx="6096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4575" y="2367660"/>
            <a:ext cx="4441825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spc="-40" dirty="0">
                <a:latin typeface="Calibri"/>
                <a:cs typeface="Calibri"/>
              </a:rPr>
              <a:t>Tüm </a:t>
            </a:r>
            <a:r>
              <a:rPr sz="1800" spc="-20" dirty="0">
                <a:latin typeface="Calibri"/>
                <a:cs typeface="Calibri"/>
              </a:rPr>
              <a:t>BT </a:t>
            </a:r>
            <a:r>
              <a:rPr sz="1800" spc="-10" dirty="0">
                <a:latin typeface="Calibri"/>
                <a:cs typeface="Calibri"/>
              </a:rPr>
              <a:t>Rehber </a:t>
            </a:r>
            <a:r>
              <a:rPr sz="1800" spc="-5" dirty="0">
                <a:latin typeface="Calibri"/>
                <a:cs typeface="Calibri"/>
              </a:rPr>
              <a:t>Öğretmenlerimiz </a:t>
            </a:r>
            <a:r>
              <a:rPr sz="1800" spc="-10" dirty="0">
                <a:latin typeface="Calibri"/>
                <a:cs typeface="Calibri"/>
              </a:rPr>
              <a:t>görevli </a:t>
            </a:r>
            <a:r>
              <a:rPr sz="1800" dirty="0">
                <a:latin typeface="Calibri"/>
                <a:cs typeface="Calibri"/>
              </a:rPr>
              <a:t>olduğu  </a:t>
            </a:r>
            <a:r>
              <a:rPr sz="1800" spc="-5" dirty="0">
                <a:latin typeface="Calibri"/>
                <a:cs typeface="Calibri"/>
              </a:rPr>
              <a:t>okuldaki </a:t>
            </a:r>
            <a:r>
              <a:rPr sz="1800" spc="-20" dirty="0">
                <a:latin typeface="Calibri"/>
                <a:cs typeface="Calibri"/>
              </a:rPr>
              <a:t>Fatih </a:t>
            </a:r>
            <a:r>
              <a:rPr sz="1800" spc="-5" dirty="0">
                <a:latin typeface="Calibri"/>
                <a:cs typeface="Calibri"/>
              </a:rPr>
              <a:t>Projesi </a:t>
            </a:r>
            <a:r>
              <a:rPr sz="1800" dirty="0">
                <a:latin typeface="Calibri"/>
                <a:cs typeface="Calibri"/>
              </a:rPr>
              <a:t>İle </a:t>
            </a:r>
            <a:r>
              <a:rPr sz="1800" spc="-5" dirty="0">
                <a:latin typeface="Calibri"/>
                <a:cs typeface="Calibri"/>
              </a:rPr>
              <a:t>ilgili </a:t>
            </a:r>
            <a:r>
              <a:rPr sz="1800" spc="-10" dirty="0">
                <a:latin typeface="Calibri"/>
                <a:cs typeface="Calibri"/>
              </a:rPr>
              <a:t>Evrakları </a:t>
            </a:r>
            <a:r>
              <a:rPr sz="1800" dirty="0">
                <a:latin typeface="Calibri"/>
                <a:cs typeface="Calibri"/>
              </a:rPr>
              <a:t>bir </a:t>
            </a:r>
            <a:r>
              <a:rPr sz="1800" spc="-5" dirty="0">
                <a:latin typeface="Calibri"/>
                <a:cs typeface="Calibri"/>
              </a:rPr>
              <a:t>klasör  halinde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 err="1">
                <a:latin typeface="Calibri"/>
                <a:cs typeface="Calibri"/>
              </a:rPr>
              <a:t>tutmalıdır</a:t>
            </a:r>
            <a:r>
              <a:rPr sz="1800" spc="-20" dirty="0" smtClean="0">
                <a:latin typeface="Calibri"/>
                <a:cs typeface="Calibri"/>
              </a:rPr>
              <a:t>.</a:t>
            </a:r>
            <a:endParaRPr lang="tr-TR" sz="1800" spc="-2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endParaRPr lang="tr-TR" sz="1800" spc="-20" dirty="0" smtClean="0">
              <a:latin typeface="Calibri"/>
              <a:cs typeface="Calibri"/>
            </a:endParaRPr>
          </a:p>
          <a:p>
            <a:pPr marL="298450" marR="508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spc="-20" dirty="0" smtClean="0">
                <a:latin typeface="Calibri"/>
                <a:cs typeface="Calibri"/>
              </a:rPr>
              <a:t>Sınıf İçi Uygulama Formu</a:t>
            </a:r>
          </a:p>
          <a:p>
            <a:pPr marL="298450" marR="508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tr-TR" spc="-20" dirty="0" smtClean="0">
              <a:latin typeface="Calibri"/>
              <a:cs typeface="Calibri"/>
            </a:endParaRPr>
          </a:p>
          <a:p>
            <a:pPr marL="298450" marR="508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/>
                <a:cs typeface="Calibri"/>
              </a:rPr>
              <a:t>ESY- Ders İşleniş Gözlem Formu</a:t>
            </a:r>
          </a:p>
          <a:p>
            <a:pPr marL="12700" marR="5080" algn="just">
              <a:lnSpc>
                <a:spcPct val="100000"/>
              </a:lnSpc>
            </a:pPr>
            <a:endParaRPr lang="tr-TR" dirty="0" smtClean="0">
              <a:latin typeface="Calibri"/>
              <a:cs typeface="Calibri"/>
            </a:endParaRPr>
          </a:p>
          <a:p>
            <a:pPr marL="298450" marR="508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latin typeface="Calibri"/>
                <a:cs typeface="Calibri"/>
              </a:rPr>
              <a:t>Çalışma Planı(Her Dönem)</a:t>
            </a:r>
          </a:p>
          <a:p>
            <a:pPr marL="298450" marR="508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tr-TR" dirty="0">
              <a:latin typeface="Calibri"/>
              <a:cs typeface="Calibri"/>
            </a:endParaRPr>
          </a:p>
          <a:p>
            <a:pPr marL="298450" marR="508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tr-TR" dirty="0" smtClean="0">
              <a:latin typeface="Calibri"/>
              <a:cs typeface="Calibri"/>
            </a:endParaRPr>
          </a:p>
          <a:p>
            <a:pPr marL="298450" marR="508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610107" y="1048195"/>
            <a:ext cx="7772400" cy="6796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533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Projesi Klasörü</a:t>
            </a:r>
            <a:r>
              <a:rPr lang="tr-TR" sz="4000" u="none" spc="-45" dirty="0">
                <a:solidFill>
                  <a:srgbClr val="001F5F"/>
                </a:solidFill>
              </a:rPr>
              <a:t>	</a:t>
            </a:r>
            <a:endParaRPr lang="tr-TR" sz="4000" b="1" u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799" y="700818"/>
            <a:ext cx="8610599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35" algn="ctr">
              <a:lnSpc>
                <a:spcPts val="5330"/>
              </a:lnSpc>
            </a:pPr>
            <a:r>
              <a:rPr u="none" spc="-110" dirty="0"/>
              <a:t>	</a:t>
            </a:r>
          </a:p>
        </p:txBody>
      </p:sp>
      <p:sp>
        <p:nvSpPr>
          <p:cNvPr id="3" name="object 3"/>
          <p:cNvSpPr/>
          <p:nvPr/>
        </p:nvSpPr>
        <p:spPr>
          <a:xfrm>
            <a:off x="1022603" y="4617720"/>
            <a:ext cx="3406140" cy="1775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7844" y="2883407"/>
            <a:ext cx="3375660" cy="1744980"/>
          </a:xfrm>
          <a:custGeom>
            <a:avLst/>
            <a:gdLst/>
            <a:ahLst/>
            <a:cxnLst/>
            <a:rect l="l" t="t" r="r" b="b"/>
            <a:pathLst>
              <a:path w="3375660" h="1744979">
                <a:moveTo>
                  <a:pt x="3225672" y="0"/>
                </a:moveTo>
                <a:lnTo>
                  <a:pt x="149961" y="0"/>
                </a:lnTo>
                <a:lnTo>
                  <a:pt x="102563" y="7649"/>
                </a:lnTo>
                <a:lnTo>
                  <a:pt x="61398" y="28947"/>
                </a:lnTo>
                <a:lnTo>
                  <a:pt x="28935" y="61420"/>
                </a:lnTo>
                <a:lnTo>
                  <a:pt x="7645" y="102591"/>
                </a:lnTo>
                <a:lnTo>
                  <a:pt x="0" y="149987"/>
                </a:lnTo>
                <a:lnTo>
                  <a:pt x="0" y="1594992"/>
                </a:lnTo>
                <a:lnTo>
                  <a:pt x="7645" y="1642388"/>
                </a:lnTo>
                <a:lnTo>
                  <a:pt x="28935" y="1683559"/>
                </a:lnTo>
                <a:lnTo>
                  <a:pt x="61398" y="1716032"/>
                </a:lnTo>
                <a:lnTo>
                  <a:pt x="102563" y="1737330"/>
                </a:lnTo>
                <a:lnTo>
                  <a:pt x="149961" y="1744979"/>
                </a:lnTo>
                <a:lnTo>
                  <a:pt x="3225672" y="1744979"/>
                </a:lnTo>
                <a:lnTo>
                  <a:pt x="3273068" y="1737330"/>
                </a:lnTo>
                <a:lnTo>
                  <a:pt x="3314239" y="1716032"/>
                </a:lnTo>
                <a:lnTo>
                  <a:pt x="3346712" y="1683559"/>
                </a:lnTo>
                <a:lnTo>
                  <a:pt x="3368010" y="1642388"/>
                </a:lnTo>
                <a:lnTo>
                  <a:pt x="3375659" y="1594992"/>
                </a:lnTo>
                <a:lnTo>
                  <a:pt x="3375659" y="149987"/>
                </a:lnTo>
                <a:lnTo>
                  <a:pt x="3368010" y="102591"/>
                </a:lnTo>
                <a:lnTo>
                  <a:pt x="3346712" y="61420"/>
                </a:lnTo>
                <a:lnTo>
                  <a:pt x="3314239" y="28947"/>
                </a:lnTo>
                <a:lnTo>
                  <a:pt x="3273068" y="7649"/>
                </a:lnTo>
                <a:lnTo>
                  <a:pt x="322567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7844" y="2667001"/>
            <a:ext cx="3390899" cy="1961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53761" y="2667000"/>
            <a:ext cx="3428239" cy="1925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NetSupport</a:t>
            </a:r>
            <a:endParaRPr sz="1800" dirty="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  <a:spcBef>
                <a:spcPts val="1305"/>
              </a:spcBef>
              <a:tabLst>
                <a:tab pos="1337310" algn="l"/>
              </a:tabLst>
            </a:pPr>
            <a:r>
              <a:rPr sz="1800" b="1" spc="-10" dirty="0">
                <a:latin typeface="Calibri"/>
                <a:cs typeface="Calibri"/>
              </a:rPr>
              <a:t>Şifre	</a:t>
            </a: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vesdijm@n1453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Kullanıcı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Adı</a:t>
            </a:r>
            <a:endParaRPr sz="1800" dirty="0">
              <a:latin typeface="Calibri"/>
              <a:cs typeface="Calibri"/>
            </a:endParaRPr>
          </a:p>
          <a:p>
            <a:pPr marL="84455" marR="5080">
              <a:lnSpc>
                <a:spcPct val="123400"/>
              </a:lnSpc>
              <a:tabLst>
                <a:tab pos="1403985" algn="l"/>
              </a:tabLst>
            </a:pPr>
            <a:r>
              <a:rPr sz="1800" b="1" spc="-5" dirty="0">
                <a:latin typeface="Calibri"/>
                <a:cs typeface="Calibri"/>
              </a:rPr>
              <a:t>Kullanıcı </a:t>
            </a:r>
            <a:r>
              <a:rPr sz="1800" b="1" dirty="0">
                <a:latin typeface="Calibri"/>
                <a:cs typeface="Calibri"/>
              </a:rPr>
              <a:t>Adı : </a:t>
            </a:r>
            <a:r>
              <a:rPr sz="1800" b="1" spc="-10" dirty="0">
                <a:latin typeface="Calibri"/>
                <a:cs typeface="Calibri"/>
              </a:rPr>
              <a:t>Administrator  </a:t>
            </a:r>
            <a:endParaRPr lang="tr-TR" sz="1800" b="1" spc="-10" dirty="0" smtClean="0">
              <a:latin typeface="Calibri"/>
              <a:cs typeface="Calibri"/>
            </a:endParaRPr>
          </a:p>
          <a:p>
            <a:pPr marL="84455" marR="5080">
              <a:lnSpc>
                <a:spcPct val="123400"/>
              </a:lnSpc>
              <a:tabLst>
                <a:tab pos="1403985" algn="l"/>
              </a:tabLst>
            </a:pPr>
            <a:r>
              <a:rPr sz="1800" b="1" spc="-10" dirty="0" err="1" smtClean="0">
                <a:latin typeface="Calibri"/>
                <a:cs typeface="Calibri"/>
              </a:rPr>
              <a:t>Şifre</a:t>
            </a:r>
            <a:r>
              <a:rPr lang="tr-TR" sz="1800" b="1" spc="-10" dirty="0" smtClean="0">
                <a:latin typeface="Calibri"/>
                <a:cs typeface="Calibri"/>
              </a:rPr>
              <a:t>                </a:t>
            </a:r>
            <a:r>
              <a:rPr sz="1800" b="1" dirty="0" smtClean="0">
                <a:latin typeface="Calibri"/>
                <a:cs typeface="Calibri"/>
              </a:rPr>
              <a:t>:</a:t>
            </a:r>
            <a:r>
              <a:rPr sz="1800" b="1" spc="-55" dirty="0" smtClean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vesdijm@n1453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9550" y="5532120"/>
            <a:ext cx="593661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ET lerin şifreleri daha </a:t>
            </a:r>
            <a:r>
              <a:rPr sz="1800" dirty="0">
                <a:latin typeface="Calibri"/>
                <a:cs typeface="Calibri"/>
              </a:rPr>
              <a:t>önce </a:t>
            </a:r>
            <a:r>
              <a:rPr sz="1800" spc="-5" dirty="0">
                <a:latin typeface="Calibri"/>
                <a:cs typeface="Calibri"/>
              </a:rPr>
              <a:t>değiştirildi ise </a:t>
            </a:r>
            <a:r>
              <a:rPr sz="1800" spc="-10" dirty="0">
                <a:latin typeface="Calibri"/>
                <a:cs typeface="Calibri"/>
              </a:rPr>
              <a:t>sistem </a:t>
            </a:r>
            <a:r>
              <a:rPr sz="1800" spc="-5" dirty="0">
                <a:latin typeface="Calibri"/>
                <a:cs typeface="Calibri"/>
              </a:rPr>
              <a:t>imajını yeniden  yüklemeniz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gerekmektedir.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1227" y="5570220"/>
            <a:ext cx="780288" cy="585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 flipV="1">
            <a:off x="675893" y="1668781"/>
            <a:ext cx="7868412" cy="45719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675893" y="399304"/>
            <a:ext cx="7772400" cy="6796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533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Projesi 1.Faz Etkileşimli Tahtalar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944910"/>
            <a:ext cx="814578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132445" algn="l"/>
              </a:tabLst>
            </a:pPr>
            <a:r>
              <a:rPr sz="4000" b="1" spc="-75" dirty="0">
                <a:latin typeface="Calibri"/>
                <a:cs typeface="Calibri"/>
              </a:rPr>
              <a:t>Fatih </a:t>
            </a:r>
            <a:r>
              <a:rPr sz="4000" b="1" spc="-55" dirty="0">
                <a:latin typeface="Calibri"/>
                <a:cs typeface="Calibri"/>
              </a:rPr>
              <a:t>Projesi </a:t>
            </a:r>
            <a:r>
              <a:rPr sz="4000" b="1" spc="-65" dirty="0">
                <a:latin typeface="Calibri"/>
                <a:cs typeface="Calibri"/>
              </a:rPr>
              <a:t>2.Faz </a:t>
            </a:r>
            <a:r>
              <a:rPr sz="4000" b="1" spc="-55" dirty="0" err="1">
                <a:latin typeface="Calibri"/>
                <a:cs typeface="Calibri"/>
              </a:rPr>
              <a:t>Etkileşimli</a:t>
            </a:r>
            <a:r>
              <a:rPr sz="4000" b="1" spc="-204" dirty="0">
                <a:latin typeface="Calibri"/>
                <a:cs typeface="Calibri"/>
              </a:rPr>
              <a:t> </a:t>
            </a:r>
            <a:r>
              <a:rPr sz="4000" b="1" spc="-100" dirty="0" err="1" smtClean="0">
                <a:latin typeface="Calibri"/>
                <a:cs typeface="Calibri"/>
              </a:rPr>
              <a:t>Tahtalar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2103" y="5096254"/>
            <a:ext cx="3595116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7344" y="2671572"/>
            <a:ext cx="3564890" cy="2435860"/>
          </a:xfrm>
          <a:custGeom>
            <a:avLst/>
            <a:gdLst/>
            <a:ahLst/>
            <a:cxnLst/>
            <a:rect l="l" t="t" r="r" b="b"/>
            <a:pathLst>
              <a:path w="3564890" h="2435860">
                <a:moveTo>
                  <a:pt x="3355340" y="0"/>
                </a:moveTo>
                <a:lnTo>
                  <a:pt x="209296" y="0"/>
                </a:lnTo>
                <a:lnTo>
                  <a:pt x="161304" y="5528"/>
                </a:lnTo>
                <a:lnTo>
                  <a:pt x="117250" y="21276"/>
                </a:lnTo>
                <a:lnTo>
                  <a:pt x="78390" y="45986"/>
                </a:lnTo>
                <a:lnTo>
                  <a:pt x="45978" y="78400"/>
                </a:lnTo>
                <a:lnTo>
                  <a:pt x="21272" y="117262"/>
                </a:lnTo>
                <a:lnTo>
                  <a:pt x="5527" y="161312"/>
                </a:lnTo>
                <a:lnTo>
                  <a:pt x="0" y="209295"/>
                </a:lnTo>
                <a:lnTo>
                  <a:pt x="0" y="2226055"/>
                </a:lnTo>
                <a:lnTo>
                  <a:pt x="5527" y="2274039"/>
                </a:lnTo>
                <a:lnTo>
                  <a:pt x="21272" y="2318089"/>
                </a:lnTo>
                <a:lnTo>
                  <a:pt x="45978" y="2356951"/>
                </a:lnTo>
                <a:lnTo>
                  <a:pt x="78390" y="2389365"/>
                </a:lnTo>
                <a:lnTo>
                  <a:pt x="117250" y="2414075"/>
                </a:lnTo>
                <a:lnTo>
                  <a:pt x="161304" y="2429823"/>
                </a:lnTo>
                <a:lnTo>
                  <a:pt x="209296" y="2435352"/>
                </a:lnTo>
                <a:lnTo>
                  <a:pt x="3355340" y="2435352"/>
                </a:lnTo>
                <a:lnTo>
                  <a:pt x="3403323" y="2429823"/>
                </a:lnTo>
                <a:lnTo>
                  <a:pt x="3447373" y="2414075"/>
                </a:lnTo>
                <a:lnTo>
                  <a:pt x="3486235" y="2389365"/>
                </a:lnTo>
                <a:lnTo>
                  <a:pt x="3518649" y="2356951"/>
                </a:lnTo>
                <a:lnTo>
                  <a:pt x="3543359" y="2318089"/>
                </a:lnTo>
                <a:lnTo>
                  <a:pt x="3559107" y="2274039"/>
                </a:lnTo>
                <a:lnTo>
                  <a:pt x="3564635" y="2226055"/>
                </a:lnTo>
                <a:lnTo>
                  <a:pt x="3564635" y="209295"/>
                </a:lnTo>
                <a:lnTo>
                  <a:pt x="3559107" y="161312"/>
                </a:lnTo>
                <a:lnTo>
                  <a:pt x="3543359" y="117262"/>
                </a:lnTo>
                <a:lnTo>
                  <a:pt x="3518649" y="78400"/>
                </a:lnTo>
                <a:lnTo>
                  <a:pt x="3486235" y="45986"/>
                </a:lnTo>
                <a:lnTo>
                  <a:pt x="3447373" y="21276"/>
                </a:lnTo>
                <a:lnTo>
                  <a:pt x="3403323" y="5528"/>
                </a:lnTo>
                <a:lnTo>
                  <a:pt x="335534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7344" y="2514600"/>
            <a:ext cx="3724656" cy="2592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48400" y="3253295"/>
            <a:ext cx="2409936" cy="35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: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H3gY!*pA79fK5%1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1" name="Grup 10"/>
          <p:cNvGrpSpPr/>
          <p:nvPr/>
        </p:nvGrpSpPr>
        <p:grpSpPr>
          <a:xfrm>
            <a:off x="4877561" y="2438399"/>
            <a:ext cx="3123439" cy="2712213"/>
            <a:chOff x="4877561" y="2209801"/>
            <a:chExt cx="3156518" cy="2940812"/>
          </a:xfrm>
        </p:grpSpPr>
        <p:sp>
          <p:nvSpPr>
            <p:cNvPr id="6" name="object 6"/>
            <p:cNvSpPr txBox="1"/>
            <p:nvPr/>
          </p:nvSpPr>
          <p:spPr>
            <a:xfrm>
              <a:off x="4973894" y="2209801"/>
              <a:ext cx="3060185" cy="107253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7145" marR="5080" indent="-5080">
                <a:lnSpc>
                  <a:spcPct val="160600"/>
                </a:lnSpc>
              </a:pPr>
              <a:r>
                <a:rPr sz="1800" b="1" spc="-20" dirty="0">
                  <a:solidFill>
                    <a:srgbClr val="FF0000"/>
                  </a:solidFill>
                  <a:latin typeface="Calibri"/>
                  <a:cs typeface="Calibri"/>
                </a:rPr>
                <a:t>Yönetici </a:t>
              </a:r>
              <a:r>
                <a:rPr sz="1800" b="1" dirty="0">
                  <a:solidFill>
                    <a:srgbClr val="FF0000"/>
                  </a:solidFill>
                  <a:latin typeface="Calibri"/>
                  <a:cs typeface="Calibri"/>
                </a:rPr>
                <a:t>(Admin ) </a:t>
              </a:r>
              <a:r>
                <a:rPr sz="18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Şifresi  </a:t>
              </a:r>
              <a:r>
                <a:rPr sz="1800" b="1" spc="-5" dirty="0">
                  <a:latin typeface="Calibri"/>
                  <a:cs typeface="Calibri"/>
                </a:rPr>
                <a:t>Kullanıcı </a:t>
              </a:r>
              <a:r>
                <a:rPr sz="1800" b="1" dirty="0">
                  <a:latin typeface="Calibri"/>
                  <a:cs typeface="Calibri"/>
                </a:rPr>
                <a:t>Adı  :</a:t>
              </a:r>
              <a:r>
                <a:rPr sz="1800" b="1" spc="-85" dirty="0">
                  <a:latin typeface="Calibri"/>
                  <a:cs typeface="Calibri"/>
                </a:rPr>
                <a:t> </a:t>
              </a:r>
              <a:r>
                <a:rPr sz="1800" b="1" spc="-5" dirty="0">
                  <a:latin typeface="Calibri"/>
                  <a:cs typeface="Calibri"/>
                </a:rPr>
                <a:t>EBAAdmin</a:t>
              </a:r>
              <a:endParaRPr sz="1800" dirty="0">
                <a:latin typeface="Calibri"/>
                <a:cs typeface="Calibri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4980316" y="3253295"/>
              <a:ext cx="574787" cy="3535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dirty="0">
                  <a:latin typeface="Calibri"/>
                  <a:cs typeface="Calibri"/>
                </a:rPr>
                <a:t>Şif</a:t>
              </a:r>
              <a:r>
                <a:rPr sz="1800" b="1" spc="-35" dirty="0">
                  <a:latin typeface="Calibri"/>
                  <a:cs typeface="Calibri"/>
                </a:rPr>
                <a:t>r</a:t>
              </a:r>
              <a:r>
                <a:rPr sz="1800" b="1" spc="-5" dirty="0">
                  <a:latin typeface="Calibri"/>
                  <a:cs typeface="Calibri"/>
                </a:rPr>
                <a:t>e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4877561" y="3938936"/>
              <a:ext cx="3083466" cy="12116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Standart Kullanıcı</a:t>
              </a:r>
              <a:r>
                <a:rPr sz="1800" b="1" spc="-100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18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Şifresi</a:t>
              </a:r>
              <a:endParaRPr sz="1800" dirty="0">
                <a:latin typeface="Calibri"/>
                <a:cs typeface="Calibri"/>
              </a:endParaRPr>
            </a:p>
            <a:p>
              <a:pPr marL="12700" marR="5080">
                <a:lnSpc>
                  <a:spcPct val="100000"/>
                </a:lnSpc>
                <a:spcBef>
                  <a:spcPts val="1380"/>
                </a:spcBef>
                <a:tabLst>
                  <a:tab pos="1278890" algn="l"/>
                </a:tabLst>
              </a:pPr>
              <a:r>
                <a:rPr sz="1800" b="1" spc="-5" dirty="0">
                  <a:latin typeface="Calibri"/>
                  <a:cs typeface="Calibri"/>
                </a:rPr>
                <a:t>Kullanıcı </a:t>
              </a:r>
              <a:r>
                <a:rPr sz="1800" b="1" dirty="0">
                  <a:latin typeface="Calibri"/>
                  <a:cs typeface="Calibri"/>
                </a:rPr>
                <a:t>Adı : </a:t>
              </a:r>
              <a:r>
                <a:rPr sz="1800" b="1" spc="-5" dirty="0" err="1">
                  <a:latin typeface="Calibri"/>
                  <a:cs typeface="Calibri"/>
                </a:rPr>
                <a:t>ETKullanıcı</a:t>
              </a:r>
              <a:r>
                <a:rPr sz="1800" b="1" spc="-5" dirty="0">
                  <a:latin typeface="Calibri"/>
                  <a:cs typeface="Calibri"/>
                </a:rPr>
                <a:t>  </a:t>
              </a:r>
              <a:endParaRPr lang="tr-TR" sz="1800" b="1" spc="-5" dirty="0" smtClean="0">
                <a:latin typeface="Calibri"/>
                <a:cs typeface="Calibri"/>
              </a:endParaRPr>
            </a:p>
            <a:p>
              <a:pPr marL="12700" marR="5080">
                <a:lnSpc>
                  <a:spcPct val="100000"/>
                </a:lnSpc>
                <a:spcBef>
                  <a:spcPts val="1380"/>
                </a:spcBef>
                <a:tabLst>
                  <a:tab pos="1278890" algn="l"/>
                </a:tabLst>
              </a:pPr>
              <a:r>
                <a:rPr sz="1800" b="1" spc="-10" dirty="0" err="1" smtClean="0">
                  <a:latin typeface="Calibri"/>
                  <a:cs typeface="Calibri"/>
                </a:rPr>
                <a:t>Şifre</a:t>
              </a:r>
              <a:r>
                <a:rPr sz="1800" b="1" spc="-10" dirty="0">
                  <a:latin typeface="Calibri"/>
                  <a:cs typeface="Calibri"/>
                </a:rPr>
                <a:t>	</a:t>
              </a:r>
              <a:r>
                <a:rPr sz="1800" b="1" dirty="0">
                  <a:latin typeface="Calibri"/>
                  <a:cs typeface="Calibri"/>
                </a:rPr>
                <a:t>:</a:t>
              </a:r>
              <a:r>
                <a:rPr sz="1800" b="1" spc="-60" dirty="0">
                  <a:latin typeface="Calibri"/>
                  <a:cs typeface="Calibri"/>
                </a:rPr>
                <a:t> </a:t>
              </a:r>
              <a:r>
                <a:rPr sz="1800" b="1" spc="-10" dirty="0">
                  <a:latin typeface="Calibri"/>
                  <a:cs typeface="Calibri"/>
                </a:rPr>
                <a:t>Fatih.1234</a:t>
              </a:r>
              <a:endParaRPr sz="1800" dirty="0">
                <a:latin typeface="Calibri"/>
                <a:cs typeface="Calibri"/>
              </a:endParaRPr>
            </a:p>
          </p:txBody>
        </p:sp>
      </p:grpSp>
      <p:sp>
        <p:nvSpPr>
          <p:cNvPr id="12" name="object 3"/>
          <p:cNvSpPr txBox="1">
            <a:spLocks/>
          </p:cNvSpPr>
          <p:nvPr/>
        </p:nvSpPr>
        <p:spPr>
          <a:xfrm>
            <a:off x="685800" y="804092"/>
            <a:ext cx="7772400" cy="6796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533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Projesi 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2.Faz </a:t>
            </a: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Etkileşimli Tahtalar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792" rIns="0" bIns="0" rtlCol="0">
            <a:spAutoFit/>
          </a:bodyPr>
          <a:lstStyle/>
          <a:p>
            <a:pPr marL="132715" algn="ctr">
              <a:lnSpc>
                <a:spcPct val="100000"/>
              </a:lnSpc>
              <a:tabLst>
                <a:tab pos="7607934" algn="l"/>
              </a:tabLst>
            </a:pPr>
            <a:r>
              <a:rPr b="0" u="none" spc="-1045" dirty="0">
                <a:latin typeface="Times New Roman"/>
                <a:cs typeface="Times New Roman"/>
              </a:rPr>
              <a:t> </a:t>
            </a:r>
            <a:r>
              <a:rPr u="none" spc="-25" dirty="0"/>
              <a:t>ET</a:t>
            </a:r>
            <a:r>
              <a:rPr u="none" spc="-195" dirty="0"/>
              <a:t> </a:t>
            </a:r>
            <a:r>
              <a:rPr u="none" spc="-75" dirty="0" err="1" smtClean="0"/>
              <a:t>Yazılımları</a:t>
            </a:r>
            <a:endParaRPr u="none" spc="-75" dirty="0"/>
          </a:p>
        </p:txBody>
      </p:sp>
      <p:sp>
        <p:nvSpPr>
          <p:cNvPr id="3" name="object 3"/>
          <p:cNvSpPr/>
          <p:nvPr/>
        </p:nvSpPr>
        <p:spPr>
          <a:xfrm>
            <a:off x="1214627" y="3073907"/>
            <a:ext cx="2889504" cy="1549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6091" y="5118861"/>
            <a:ext cx="262763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Starboard </a:t>
            </a:r>
            <a:r>
              <a:rPr sz="1800" spc="-15" dirty="0">
                <a:latin typeface="Calibri"/>
                <a:cs typeface="Calibri"/>
              </a:rPr>
              <a:t>(1.Faz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Tahtalarda)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4378" y="5128514"/>
            <a:ext cx="235585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Antropi(2.Faz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Tahtalarda)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3876" y="2889504"/>
            <a:ext cx="2444496" cy="1804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685799" y="945159"/>
            <a:ext cx="7772400" cy="6796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533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Projesi 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ET YAZILIMLAR</a:t>
            </a:r>
            <a:endParaRPr lang="tr-TR" sz="4000" b="1" u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61738"/>
            <a:ext cx="7621016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algn="ctr">
              <a:lnSpc>
                <a:spcPts val="5330"/>
              </a:lnSpc>
            </a:pPr>
            <a:endParaRPr u="none" spc="-75" dirty="0"/>
          </a:p>
        </p:txBody>
      </p:sp>
      <p:sp>
        <p:nvSpPr>
          <p:cNvPr id="3" name="object 3"/>
          <p:cNvSpPr/>
          <p:nvPr/>
        </p:nvSpPr>
        <p:spPr>
          <a:xfrm>
            <a:off x="1546860" y="3412235"/>
            <a:ext cx="2846831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4920" y="3284220"/>
            <a:ext cx="2900172" cy="2174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25346" y="2736215"/>
            <a:ext cx="80518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Epic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54929" y="2662428"/>
            <a:ext cx="132651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Open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Sankore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831596" y="1821083"/>
            <a:ext cx="7626604" cy="45719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686308" y="300066"/>
            <a:ext cx="7772400" cy="13593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5330"/>
              </a:lnSpc>
            </a:pPr>
            <a:r>
              <a:rPr lang="tr-TR" sz="4000" b="1" u="none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Altarnatif</a:t>
            </a: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Açık Kaynaklı</a:t>
            </a:r>
            <a:b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E.T. Yazılımları</a:t>
            </a:r>
            <a:r>
              <a:rPr lang="tr-TR" sz="4000" u="none" spc="-75" dirty="0"/>
              <a:t>	</a:t>
            </a:r>
            <a:endParaRPr lang="tr-TR" sz="4000" b="1" u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52400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8792" y="-162480"/>
            <a:ext cx="7621016" cy="1397000"/>
          </a:xfrm>
          <a:prstGeom prst="rect">
            <a:avLst/>
          </a:prstGeom>
        </p:spPr>
        <p:txBody>
          <a:bodyPr vert="horz" wrap="square" lIns="0" tIns="941324" rIns="0" bIns="0" rtlCol="0">
            <a:spAutoFit/>
          </a:bodyPr>
          <a:lstStyle/>
          <a:p>
            <a:pPr marL="153035" algn="ctr">
              <a:lnSpc>
                <a:spcPct val="100000"/>
              </a:lnSpc>
            </a:pP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8792" y="1813481"/>
            <a:ext cx="4900295" cy="437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 marR="5080">
              <a:lnSpc>
                <a:spcPts val="1730"/>
              </a:lnSpc>
            </a:pP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Etkileşimli 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Tahtaların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USB portları sıklıkla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kullanılacağından  dolayı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Aşağıdaki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resimdeki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gibi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bir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usb uzatma kablosu  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kullanılabilir.</a:t>
            </a:r>
            <a:endParaRPr sz="1600" dirty="0">
              <a:latin typeface="Calibri"/>
              <a:cs typeface="Calibri"/>
            </a:endParaRPr>
          </a:p>
          <a:p>
            <a:pPr marL="12700" marR="41910" indent="91440">
              <a:lnSpc>
                <a:spcPct val="90100"/>
              </a:lnSpc>
              <a:spcBef>
                <a:spcPts val="1375"/>
              </a:spcBef>
            </a:pP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2.FAZ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tahtaları Kurulan okullar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600" dirty="0">
                <a:solidFill>
                  <a:srgbClr val="404040"/>
                </a:solidFill>
                <a:latin typeface="Calibri"/>
                <a:cs typeface="Calibri"/>
              </a:rPr>
              <a:t>alt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yapı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da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kullanılan 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bağlantı prizlerindeki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usb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portu sadece harici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bilgisayarın  dokunmatik özelliğini kullanabilmek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için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Calibri"/>
                <a:cs typeface="Calibri"/>
              </a:rPr>
              <a:t>tasarlanmıştır.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(2.Faz 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Tahtalarda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USB 3.0</a:t>
            </a:r>
            <a:r>
              <a:rPr sz="16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önerilir)</a:t>
            </a:r>
            <a:endParaRPr sz="1600" dirty="0">
              <a:latin typeface="Calibri"/>
              <a:cs typeface="Calibri"/>
            </a:endParaRPr>
          </a:p>
          <a:p>
            <a:pPr marL="104139" marR="343535">
              <a:lnSpc>
                <a:spcPct val="90000"/>
              </a:lnSpc>
              <a:spcBef>
                <a:spcPts val="1400"/>
              </a:spcBef>
            </a:pP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Etkileşimli 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Tahtaların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imajlarının yüklenmesi 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ya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da bazı  teknik müdehalelerde </a:t>
            </a:r>
            <a:r>
              <a:rPr sz="1600" spc="-15" dirty="0">
                <a:solidFill>
                  <a:srgbClr val="404040"/>
                </a:solidFill>
                <a:latin typeface="Calibri"/>
                <a:cs typeface="Calibri"/>
              </a:rPr>
              <a:t>klavye 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gereklidir.Kablosuz 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klavyelerin boot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esnasında bazılarını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sistem  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tanımamaktadır.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Bu sebebple USB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klavye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kullanımı  </a:t>
            </a: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önerilir.</a:t>
            </a:r>
            <a:endParaRPr sz="1600" dirty="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1210"/>
              </a:spcBef>
            </a:pPr>
            <a:r>
              <a:rPr sz="1600" spc="-25" dirty="0">
                <a:solidFill>
                  <a:srgbClr val="404040"/>
                </a:solidFill>
                <a:latin typeface="Calibri"/>
                <a:cs typeface="Calibri"/>
              </a:rPr>
              <a:t>Tahtalara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imaj yükleme işlemi</a:t>
            </a:r>
            <a:r>
              <a:rPr sz="1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için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spc="-15" dirty="0">
                <a:solidFill>
                  <a:srgbClr val="404040"/>
                </a:solidFill>
                <a:latin typeface="Calibri"/>
                <a:cs typeface="Calibri"/>
              </a:rPr>
              <a:t>1.Faz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tahtalarda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32 GB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üzeri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harici disk  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veya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USB</a:t>
            </a:r>
            <a:r>
              <a:rPr sz="1600" spc="1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bellek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00" spc="-15" dirty="0" smtClean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lang="tr-TR" sz="1600" spc="-15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1600" spc="-15" dirty="0" err="1" smtClean="0">
                <a:solidFill>
                  <a:srgbClr val="404040"/>
                </a:solidFill>
                <a:latin typeface="Calibri"/>
                <a:cs typeface="Calibri"/>
              </a:rPr>
              <a:t>Faz</a:t>
            </a:r>
            <a:r>
              <a:rPr sz="1600" spc="-1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Calibri"/>
                <a:cs typeface="Calibri"/>
              </a:rPr>
              <a:t>Tahtalarda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32 gb </a:t>
            </a:r>
            <a:r>
              <a:rPr sz="1600" spc="-10" dirty="0">
                <a:solidFill>
                  <a:srgbClr val="404040"/>
                </a:solidFill>
                <a:latin typeface="Calibri"/>
                <a:cs typeface="Calibri"/>
              </a:rPr>
              <a:t>ve üzeri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USB 3.0 Bellek</a:t>
            </a:r>
            <a:r>
              <a:rPr sz="1600" spc="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libri"/>
                <a:cs typeface="Calibri"/>
              </a:rPr>
              <a:t>önerilir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61888" y="3512820"/>
            <a:ext cx="2013204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61888" y="2366772"/>
            <a:ext cx="2013204" cy="105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61888" y="4745735"/>
            <a:ext cx="2013204" cy="1330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866596" y="636396"/>
            <a:ext cx="7772400" cy="6796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533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ET Kullanımı İle İlgili Öneriler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792" rIns="0" bIns="0" rtlCol="0">
            <a:spAutoFit/>
          </a:bodyPr>
          <a:lstStyle/>
          <a:p>
            <a:pPr marL="153035">
              <a:lnSpc>
                <a:spcPct val="100000"/>
              </a:lnSpc>
              <a:tabLst>
                <a:tab pos="7607934" algn="l"/>
              </a:tabLst>
            </a:pPr>
            <a:r>
              <a:rPr lang="tr-TR" spc="-25" dirty="0" smtClean="0"/>
              <a:t>               </a:t>
            </a:r>
            <a:r>
              <a:rPr spc="-25" dirty="0" smtClean="0"/>
              <a:t>ET</a:t>
            </a:r>
            <a:r>
              <a:rPr spc="-195" dirty="0" smtClean="0"/>
              <a:t> </a:t>
            </a:r>
            <a:r>
              <a:rPr spc="-60" dirty="0"/>
              <a:t>Garantileri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8366" y="2514600"/>
            <a:ext cx="7474141" cy="3667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buFont typeface="Wingdings" panose="05000000000000000000" pitchFamily="2" charset="2"/>
              <a:buChar char="ü"/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Etkileşimli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tahtalar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okula kurulup, kabulü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yapıldıktan sonra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5 </a:t>
            </a:r>
            <a:r>
              <a:rPr sz="2000" spc="-35" dirty="0">
                <a:solidFill>
                  <a:srgbClr val="404040"/>
                </a:solidFill>
                <a:latin typeface="Calibri"/>
                <a:cs typeface="Calibri"/>
              </a:rPr>
              <a:t>Yıl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Süre </a:t>
            </a:r>
            <a:r>
              <a:rPr sz="2000" spc="-5" dirty="0" err="1">
                <a:solidFill>
                  <a:srgbClr val="404040"/>
                </a:solidFill>
                <a:latin typeface="Calibri"/>
                <a:cs typeface="Calibri"/>
              </a:rPr>
              <a:t>ile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 err="1" smtClean="0">
                <a:solidFill>
                  <a:srgbClr val="404040"/>
                </a:solidFill>
                <a:latin typeface="Calibri"/>
                <a:cs typeface="Calibri"/>
              </a:rPr>
              <a:t>garantilidir</a:t>
            </a:r>
            <a:r>
              <a:rPr sz="2000" spc="-25" dirty="0" smtClean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lang="tr-TR" sz="2000" spc="-25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</a:pPr>
            <a:endParaRPr lang="tr-TR" sz="2000" spc="-25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ts val="2160"/>
              </a:lnSpc>
              <a:buFont typeface="Wingdings" panose="05000000000000000000" pitchFamily="2" charset="2"/>
              <a:buChar char="ü"/>
            </a:pPr>
            <a:r>
              <a:rPr lang="tr-TR" sz="2000" spc="-25" dirty="0" smtClean="0">
                <a:solidFill>
                  <a:srgbClr val="404040"/>
                </a:solidFill>
                <a:latin typeface="Calibri"/>
                <a:cs typeface="Calibri"/>
              </a:rPr>
              <a:t>Etkileşimli Tahta Muayene kabullerde </a:t>
            </a:r>
            <a:r>
              <a:rPr lang="tr-TR" sz="2000" spc="-25" dirty="0" err="1" smtClean="0">
                <a:solidFill>
                  <a:srgbClr val="404040"/>
                </a:solidFill>
                <a:latin typeface="Calibri"/>
                <a:cs typeface="Calibri"/>
              </a:rPr>
              <a:t>pixel</a:t>
            </a:r>
            <a:r>
              <a:rPr lang="tr-TR" sz="2000" spc="-25" dirty="0" smtClean="0">
                <a:solidFill>
                  <a:srgbClr val="404040"/>
                </a:solidFill>
                <a:latin typeface="Calibri"/>
                <a:cs typeface="Calibri"/>
              </a:rPr>
              <a:t> sorununa dikkat </a:t>
            </a:r>
            <a:r>
              <a:rPr lang="tr-TR" sz="2000" spc="-25" dirty="0" smtClean="0">
                <a:solidFill>
                  <a:srgbClr val="404040"/>
                </a:solidFill>
                <a:latin typeface="Calibri"/>
                <a:cs typeface="Calibri"/>
              </a:rPr>
              <a:t>edilmesi </a:t>
            </a:r>
            <a:r>
              <a:rPr lang="tr-TR" sz="2000" spc="-25" dirty="0" smtClean="0">
                <a:solidFill>
                  <a:srgbClr val="404040"/>
                </a:solidFill>
                <a:latin typeface="Calibri"/>
                <a:cs typeface="Calibri"/>
              </a:rPr>
              <a:t>gerekiyor.</a:t>
            </a:r>
          </a:p>
          <a:p>
            <a:pPr marL="12700" marR="5080">
              <a:lnSpc>
                <a:spcPts val="2160"/>
              </a:lnSpc>
            </a:pPr>
            <a:endParaRPr lang="tr-TR" sz="2000" spc="-25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ts val="2160"/>
              </a:lnSpc>
              <a:buFont typeface="Wingdings" panose="05000000000000000000" pitchFamily="2" charset="2"/>
              <a:buChar char="ü"/>
            </a:pPr>
            <a:r>
              <a:rPr lang="tr-TR" sz="2000" spc="-25" dirty="0" smtClean="0">
                <a:solidFill>
                  <a:srgbClr val="404040"/>
                </a:solidFill>
                <a:latin typeface="Calibri"/>
                <a:cs typeface="Calibri"/>
              </a:rPr>
              <a:t>Tahtaların güvenliği için ATAK vb. </a:t>
            </a:r>
            <a:r>
              <a:rPr lang="tr-TR" sz="2000" spc="-25" dirty="0" smtClean="0">
                <a:solidFill>
                  <a:srgbClr val="404040"/>
                </a:solidFill>
                <a:latin typeface="Calibri"/>
                <a:cs typeface="Calibri"/>
              </a:rPr>
              <a:t>programların </a:t>
            </a:r>
            <a:r>
              <a:rPr lang="tr-TR" sz="2000" spc="-25" dirty="0" smtClean="0">
                <a:solidFill>
                  <a:srgbClr val="404040"/>
                </a:solidFill>
                <a:latin typeface="Calibri"/>
                <a:cs typeface="Calibri"/>
              </a:rPr>
              <a:t>kurulumu</a:t>
            </a:r>
          </a:p>
          <a:p>
            <a:pPr marL="355600" marR="5080" indent="-342900">
              <a:lnSpc>
                <a:spcPts val="2160"/>
              </a:lnSpc>
              <a:buFont typeface="Wingdings" panose="05000000000000000000" pitchFamily="2" charset="2"/>
              <a:buChar char="ü"/>
            </a:pPr>
            <a:endParaRPr lang="tr-TR" sz="2000" spc="-25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ts val="2160"/>
              </a:lnSpc>
              <a:buFont typeface="Wingdings" panose="05000000000000000000" pitchFamily="2" charset="2"/>
              <a:buChar char="ü"/>
            </a:pPr>
            <a:r>
              <a:rPr lang="tr-TR" sz="2000" spc="-25" dirty="0" err="1" smtClean="0">
                <a:solidFill>
                  <a:srgbClr val="404040"/>
                </a:solidFill>
                <a:latin typeface="Calibri"/>
                <a:cs typeface="Calibri"/>
              </a:rPr>
              <a:t>Phipson</a:t>
            </a:r>
            <a:r>
              <a:rPr lang="tr-TR" sz="2000" spc="-25" dirty="0" smtClean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tr-TR" sz="2000" spc="-25" dirty="0" err="1" smtClean="0">
                <a:solidFill>
                  <a:srgbClr val="404040"/>
                </a:solidFill>
                <a:latin typeface="Calibri"/>
                <a:cs typeface="Calibri"/>
              </a:rPr>
              <a:t>Ultrasurf</a:t>
            </a:r>
            <a:r>
              <a:rPr lang="tr-TR" sz="2000" spc="-2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spc="-25" dirty="0" smtClean="0">
                <a:solidFill>
                  <a:srgbClr val="404040"/>
                </a:solidFill>
                <a:latin typeface="Calibri"/>
                <a:cs typeface="Calibri"/>
              </a:rPr>
              <a:t>tarzı </a:t>
            </a:r>
            <a:r>
              <a:rPr lang="tr-TR" sz="2000" spc="-25" dirty="0" smtClean="0">
                <a:solidFill>
                  <a:srgbClr val="404040"/>
                </a:solidFill>
                <a:latin typeface="Calibri"/>
                <a:cs typeface="Calibri"/>
              </a:rPr>
              <a:t>programların </a:t>
            </a:r>
            <a:r>
              <a:rPr lang="tr-TR" sz="2000" spc="-25" dirty="0" smtClean="0">
                <a:solidFill>
                  <a:srgbClr val="404040"/>
                </a:solidFill>
                <a:latin typeface="Calibri"/>
                <a:cs typeface="Calibri"/>
              </a:rPr>
              <a:t>yapabileceği zararlar</a:t>
            </a:r>
          </a:p>
          <a:p>
            <a:pPr marL="355600" marR="5080" indent="-342900">
              <a:lnSpc>
                <a:spcPts val="2160"/>
              </a:lnSpc>
              <a:buFont typeface="Wingdings" panose="05000000000000000000" pitchFamily="2" charset="2"/>
              <a:buChar char="ü"/>
            </a:pPr>
            <a:endParaRPr lang="tr-TR" sz="2000" spc="-25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355600" marR="5080" indent="-342900">
              <a:lnSpc>
                <a:spcPts val="2160"/>
              </a:lnSpc>
              <a:buFont typeface="Wingdings" panose="05000000000000000000" pitchFamily="2" charset="2"/>
              <a:buChar char="ü"/>
            </a:pPr>
            <a:endParaRPr lang="tr-TR" sz="2000" spc="-25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</a:pPr>
            <a:endParaRPr lang="tr-TR" sz="2000" spc="-25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908366" y="914400"/>
            <a:ext cx="7772400" cy="13593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533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ET 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MUAYENE KABUL</a:t>
            </a:r>
          </a:p>
          <a:p>
            <a:pPr marL="152400" algn="ctr">
              <a:lnSpc>
                <a:spcPts val="5330"/>
              </a:lnSpc>
            </a:pP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VE GARANTİ SÜRECİ</a:t>
            </a:r>
            <a:endParaRPr lang="tr-TR" sz="4000" b="1" u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722" y="-6927"/>
            <a:ext cx="7621016" cy="1397000"/>
          </a:xfrm>
          <a:prstGeom prst="rect">
            <a:avLst/>
          </a:prstGeom>
        </p:spPr>
        <p:txBody>
          <a:bodyPr vert="horz" wrap="square" lIns="0" tIns="630682" rIns="0" bIns="0" rtlCol="0">
            <a:spAutoFit/>
          </a:bodyPr>
          <a:lstStyle/>
          <a:p>
            <a:pPr marL="11430">
              <a:lnSpc>
                <a:spcPct val="100000"/>
              </a:lnSpc>
              <a:tabLst>
                <a:tab pos="7607934" algn="l"/>
              </a:tabLst>
            </a:pPr>
            <a:r>
              <a:rPr lang="tr-TR" spc="-45" dirty="0" smtClean="0"/>
              <a:t>           </a:t>
            </a:r>
            <a:r>
              <a:rPr spc="-45" dirty="0" smtClean="0"/>
              <a:t>PYBS </a:t>
            </a:r>
            <a:r>
              <a:rPr spc="-40" dirty="0"/>
              <a:t>ANA</a:t>
            </a:r>
            <a:r>
              <a:rPr spc="-235" dirty="0"/>
              <a:t> </a:t>
            </a:r>
            <a:r>
              <a:rPr spc="-45" dirty="0"/>
              <a:t>EKRANI	</a:t>
            </a: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662940" y="760345"/>
            <a:ext cx="7772400" cy="6796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5330"/>
              </a:lnSpc>
            </a:pP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FATİH PROJESİ -TABLETLER</a:t>
            </a: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	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62940" y="1662525"/>
            <a:ext cx="759714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3175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tr-TR" dirty="0">
                <a:solidFill>
                  <a:srgbClr val="404040"/>
                </a:solidFill>
                <a:cs typeface="Calibri"/>
              </a:rPr>
              <a:t>65 </a:t>
            </a:r>
            <a:r>
              <a:rPr lang="tr-TR" spc="-5" dirty="0">
                <a:solidFill>
                  <a:srgbClr val="404040"/>
                </a:solidFill>
                <a:cs typeface="Calibri"/>
              </a:rPr>
              <a:t>Lisemizde </a:t>
            </a:r>
            <a:r>
              <a:rPr lang="tr-TR" dirty="0">
                <a:solidFill>
                  <a:srgbClr val="FF0000"/>
                </a:solidFill>
                <a:cs typeface="Calibri"/>
              </a:rPr>
              <a:t>4790</a:t>
            </a:r>
            <a:r>
              <a:rPr lang="tr-TR" dirty="0">
                <a:solidFill>
                  <a:srgbClr val="404040"/>
                </a:solidFill>
                <a:cs typeface="Calibri"/>
              </a:rPr>
              <a:t> </a:t>
            </a:r>
            <a:r>
              <a:rPr lang="tr-TR" spc="-5" dirty="0">
                <a:solidFill>
                  <a:srgbClr val="404040"/>
                </a:solidFill>
                <a:cs typeface="Calibri"/>
              </a:rPr>
              <a:t>öğretmen  </a:t>
            </a:r>
            <a:r>
              <a:rPr lang="tr-TR" dirty="0">
                <a:solidFill>
                  <a:srgbClr val="FF0000"/>
                </a:solidFill>
                <a:cs typeface="Calibri"/>
              </a:rPr>
              <a:t>15139</a:t>
            </a:r>
            <a:r>
              <a:rPr lang="tr-TR" dirty="0">
                <a:solidFill>
                  <a:srgbClr val="404040"/>
                </a:solidFill>
                <a:cs typeface="Calibri"/>
              </a:rPr>
              <a:t> </a:t>
            </a:r>
            <a:r>
              <a:rPr lang="tr-TR" spc="-5" dirty="0">
                <a:solidFill>
                  <a:srgbClr val="404040"/>
                </a:solidFill>
                <a:cs typeface="Calibri"/>
              </a:rPr>
              <a:t>Öğrenci olmak </a:t>
            </a:r>
            <a:r>
              <a:rPr lang="tr-TR" spc="-15" dirty="0" smtClean="0">
                <a:solidFill>
                  <a:srgbClr val="404040"/>
                </a:solidFill>
                <a:cs typeface="Calibri"/>
              </a:rPr>
              <a:t>üzere </a:t>
            </a:r>
            <a:r>
              <a:rPr lang="tr-TR" spc="-5" dirty="0">
                <a:solidFill>
                  <a:srgbClr val="404040"/>
                </a:solidFill>
                <a:cs typeface="Calibri"/>
              </a:rPr>
              <a:t>toplam </a:t>
            </a:r>
            <a:r>
              <a:rPr lang="tr-TR" dirty="0">
                <a:solidFill>
                  <a:srgbClr val="FF0000"/>
                </a:solidFill>
                <a:cs typeface="Calibri"/>
              </a:rPr>
              <a:t>19929</a:t>
            </a:r>
            <a:r>
              <a:rPr lang="tr-TR" dirty="0">
                <a:solidFill>
                  <a:srgbClr val="404040"/>
                </a:solidFill>
                <a:cs typeface="Calibri"/>
              </a:rPr>
              <a:t> </a:t>
            </a:r>
            <a:r>
              <a:rPr lang="tr-TR" spc="-5" dirty="0">
                <a:solidFill>
                  <a:srgbClr val="404040"/>
                </a:solidFill>
                <a:cs typeface="Calibri"/>
              </a:rPr>
              <a:t>adet </a:t>
            </a:r>
            <a:r>
              <a:rPr lang="tr-TR" spc="-30" dirty="0">
                <a:solidFill>
                  <a:srgbClr val="404040"/>
                </a:solidFill>
                <a:cs typeface="Calibri"/>
              </a:rPr>
              <a:t>Tablet </a:t>
            </a:r>
            <a:r>
              <a:rPr lang="tr-TR" spc="-10" dirty="0">
                <a:solidFill>
                  <a:srgbClr val="404040"/>
                </a:solidFill>
                <a:cs typeface="Calibri"/>
              </a:rPr>
              <a:t>Bilgisayar </a:t>
            </a:r>
            <a:r>
              <a:rPr lang="tr-TR" spc="-5" dirty="0">
                <a:solidFill>
                  <a:srgbClr val="404040"/>
                </a:solidFill>
                <a:cs typeface="Calibri"/>
              </a:rPr>
              <a:t>Seti </a:t>
            </a:r>
            <a:endParaRPr lang="tr-TR" spc="-5" dirty="0" smtClean="0">
              <a:solidFill>
                <a:srgbClr val="404040"/>
              </a:solidFill>
              <a:cs typeface="Calibri"/>
            </a:endParaRPr>
          </a:p>
          <a:p>
            <a:pPr marL="298450" marR="3175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tr-TR" spc="-5" dirty="0" smtClean="0">
              <a:solidFill>
                <a:srgbClr val="404040"/>
              </a:solidFill>
              <a:cs typeface="Calibri"/>
            </a:endParaRPr>
          </a:p>
          <a:p>
            <a:pPr marL="298450" marR="3175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tr-TR" spc="-5" dirty="0" smtClean="0">
                <a:solidFill>
                  <a:srgbClr val="404040"/>
                </a:solidFill>
                <a:cs typeface="Calibri"/>
              </a:rPr>
              <a:t>Tabletlerin etkin kullanımının sağlanması</a:t>
            </a:r>
          </a:p>
          <a:p>
            <a:pPr marL="298450" marR="3175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tr-TR" spc="-5" dirty="0">
              <a:solidFill>
                <a:srgbClr val="404040"/>
              </a:solidFill>
              <a:cs typeface="Calibri"/>
            </a:endParaRPr>
          </a:p>
          <a:p>
            <a:pPr marL="298450" marR="3175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tr-TR" spc="-5" dirty="0" smtClean="0">
                <a:solidFill>
                  <a:srgbClr val="404040"/>
                </a:solidFill>
                <a:cs typeface="Calibri"/>
              </a:rPr>
              <a:t>General Mobile Tablet güncellemeleri ve V-sınıf Uygulaması</a:t>
            </a:r>
            <a:endParaRPr lang="tr-TR" dirty="0">
              <a:cs typeface="Calibri"/>
            </a:endParaRPr>
          </a:p>
        </p:txBody>
      </p:sp>
      <p:pic>
        <p:nvPicPr>
          <p:cNvPr id="7" name="Picture 6" descr="http://1.bp.blogspot.com/-jThqNpkGne8/VjkP_rB41WI/AAAAAAAAAIk/gdYA2WYz9pA/s640/eta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38" y="3250652"/>
            <a:ext cx="4200402" cy="301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71600"/>
            <a:ext cx="3276600" cy="2718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3722" y="-6927"/>
            <a:ext cx="7621016" cy="1397000"/>
          </a:xfrm>
          <a:prstGeom prst="rect">
            <a:avLst/>
          </a:prstGeom>
        </p:spPr>
        <p:txBody>
          <a:bodyPr vert="horz" wrap="square" lIns="0" tIns="630682" rIns="0" bIns="0" rtlCol="0">
            <a:spAutoFit/>
          </a:bodyPr>
          <a:lstStyle/>
          <a:p>
            <a:pPr marL="11430">
              <a:lnSpc>
                <a:spcPct val="100000"/>
              </a:lnSpc>
              <a:tabLst>
                <a:tab pos="7607934" algn="l"/>
              </a:tabLst>
            </a:pPr>
            <a:r>
              <a:rPr lang="tr-TR" spc="-45" dirty="0" smtClean="0"/>
              <a:t>           </a:t>
            </a:r>
            <a:r>
              <a:rPr spc="-45" dirty="0" smtClean="0"/>
              <a:t>PYBS </a:t>
            </a:r>
            <a:r>
              <a:rPr spc="-40" dirty="0"/>
              <a:t>ANA</a:t>
            </a:r>
            <a:r>
              <a:rPr spc="-235" dirty="0"/>
              <a:t> </a:t>
            </a:r>
            <a:r>
              <a:rPr spc="-45" dirty="0"/>
              <a:t>EKRANI	</a:t>
            </a:r>
          </a:p>
        </p:txBody>
      </p:sp>
      <p:sp>
        <p:nvSpPr>
          <p:cNvPr id="3" name="object 3"/>
          <p:cNvSpPr/>
          <p:nvPr/>
        </p:nvSpPr>
        <p:spPr>
          <a:xfrm>
            <a:off x="662940" y="1684020"/>
            <a:ext cx="5227320" cy="3677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02858" y="1489964"/>
            <a:ext cx="2336800" cy="405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 marR="61594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Tabletlerin </a:t>
            </a:r>
            <a:r>
              <a:rPr sz="1600" spc="-5" dirty="0">
                <a:latin typeface="Calibri"/>
                <a:cs typeface="Calibri"/>
              </a:rPr>
              <a:t>arızalanması  </a:t>
            </a:r>
            <a:r>
              <a:rPr sz="1600" spc="-10" dirty="0">
                <a:latin typeface="Calibri"/>
                <a:cs typeface="Calibri"/>
              </a:rPr>
              <a:t>durumunda </a:t>
            </a:r>
            <a:r>
              <a:rPr sz="1600" spc="-5" dirty="0">
                <a:latin typeface="Calibri"/>
                <a:cs typeface="Calibri"/>
              </a:rPr>
              <a:t>bu </a:t>
            </a:r>
            <a:r>
              <a:rPr sz="1600" spc="-10" dirty="0">
                <a:latin typeface="Calibri"/>
                <a:cs typeface="Calibri"/>
              </a:rPr>
              <a:t>sistemden  </a:t>
            </a:r>
            <a:r>
              <a:rPr sz="1600" spc="-5" dirty="0">
                <a:latin typeface="Calibri"/>
                <a:cs typeface="Calibri"/>
              </a:rPr>
              <a:t>arıza </a:t>
            </a:r>
            <a:r>
              <a:rPr sz="1600" spc="-20" dirty="0">
                <a:latin typeface="Calibri"/>
                <a:cs typeface="Calibri"/>
              </a:rPr>
              <a:t>kaydı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oluşturulacaktır.  </a:t>
            </a:r>
            <a:r>
              <a:rPr sz="1600" spc="-10" dirty="0">
                <a:latin typeface="Calibri"/>
                <a:cs typeface="Calibri"/>
              </a:rPr>
              <a:t>Okula </a:t>
            </a:r>
            <a:r>
              <a:rPr sz="1600" spc="-5" dirty="0">
                <a:latin typeface="Calibri"/>
                <a:cs typeface="Calibri"/>
              </a:rPr>
              <a:t>en </a:t>
            </a:r>
            <a:r>
              <a:rPr sz="1600" spc="-10" dirty="0">
                <a:latin typeface="Calibri"/>
                <a:cs typeface="Calibri"/>
              </a:rPr>
              <a:t>yakın (Okulun  </a:t>
            </a:r>
            <a:r>
              <a:rPr sz="1600" spc="-5" dirty="0">
                <a:latin typeface="Calibri"/>
                <a:cs typeface="Calibri"/>
              </a:rPr>
              <a:t>bölgesini </a:t>
            </a:r>
            <a:r>
              <a:rPr sz="1600" spc="-15" dirty="0">
                <a:latin typeface="Calibri"/>
                <a:cs typeface="Calibri"/>
              </a:rPr>
              <a:t>kapsayan) </a:t>
            </a:r>
            <a:r>
              <a:rPr sz="1600" spc="-5" dirty="0">
                <a:latin typeface="Calibri"/>
                <a:cs typeface="Calibri"/>
              </a:rPr>
              <a:t>MNG  </a:t>
            </a:r>
            <a:r>
              <a:rPr sz="1600" spc="-20" dirty="0">
                <a:latin typeface="Calibri"/>
                <a:cs typeface="Calibri"/>
              </a:rPr>
              <a:t>Kargo </a:t>
            </a:r>
            <a:r>
              <a:rPr sz="1600" spc="-5" dirty="0">
                <a:latin typeface="Calibri"/>
                <a:cs typeface="Calibri"/>
              </a:rPr>
              <a:t>şubesi </a:t>
            </a:r>
            <a:r>
              <a:rPr sz="1600" spc="-10" dirty="0">
                <a:latin typeface="Calibri"/>
                <a:cs typeface="Calibri"/>
              </a:rPr>
              <a:t>aranılarak  </a:t>
            </a:r>
            <a:r>
              <a:rPr sz="1600" spc="-20" dirty="0">
                <a:latin typeface="Calibri"/>
                <a:cs typeface="Calibri"/>
              </a:rPr>
              <a:t>kargo </a:t>
            </a:r>
            <a:r>
              <a:rPr sz="1600" spc="-10" dirty="0">
                <a:latin typeface="Calibri"/>
                <a:cs typeface="Calibri"/>
              </a:rPr>
              <a:t>görevlisi okula </a:t>
            </a:r>
            <a:r>
              <a:rPr sz="1600" spc="-15" dirty="0">
                <a:latin typeface="Calibri"/>
                <a:cs typeface="Calibri"/>
              </a:rPr>
              <a:t>davet  </a:t>
            </a:r>
            <a:r>
              <a:rPr sz="1600" spc="-5" dirty="0">
                <a:latin typeface="Calibri"/>
                <a:cs typeface="Calibri"/>
              </a:rPr>
              <a:t>edilip </a:t>
            </a:r>
            <a:r>
              <a:rPr sz="1600" spc="-25" dirty="0">
                <a:latin typeface="Calibri"/>
                <a:cs typeface="Calibri"/>
              </a:rPr>
              <a:t>TELPA </a:t>
            </a:r>
            <a:r>
              <a:rPr sz="1600" dirty="0">
                <a:latin typeface="Calibri"/>
                <a:cs typeface="Calibri"/>
              </a:rPr>
              <a:t>A.Ş </a:t>
            </a:r>
            <a:r>
              <a:rPr sz="1600" spc="-20" dirty="0">
                <a:latin typeface="Calibri"/>
                <a:cs typeface="Calibri"/>
              </a:rPr>
              <a:t>ye </a:t>
            </a:r>
            <a:r>
              <a:rPr sz="1600" spc="-5" dirty="0">
                <a:latin typeface="Calibri"/>
                <a:cs typeface="Calibri"/>
              </a:rPr>
              <a:t>arızalı  </a:t>
            </a:r>
            <a:r>
              <a:rPr sz="1600" spc="-10" dirty="0">
                <a:latin typeface="Calibri"/>
                <a:cs typeface="Calibri"/>
              </a:rPr>
              <a:t>tablet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gönderilecektir.</a:t>
            </a:r>
            <a:endParaRPr sz="1600" dirty="0">
              <a:latin typeface="Calibri"/>
              <a:cs typeface="Calibri"/>
            </a:endParaRPr>
          </a:p>
          <a:p>
            <a:pPr marL="12700" marR="518159">
              <a:lnSpc>
                <a:spcPct val="100000"/>
              </a:lnSpc>
              <a:spcBef>
                <a:spcPts val="875"/>
              </a:spcBef>
            </a:pPr>
            <a:r>
              <a:rPr sz="1800" spc="-10" dirty="0">
                <a:latin typeface="Calibri"/>
                <a:cs typeface="Calibri"/>
              </a:rPr>
              <a:t>Arıza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Durumlarında  </a:t>
            </a:r>
            <a:r>
              <a:rPr sz="1800" spc="-30" dirty="0">
                <a:latin typeface="Calibri"/>
                <a:cs typeface="Calibri"/>
              </a:rPr>
              <a:t>Teknik </a:t>
            </a:r>
            <a:r>
              <a:rPr sz="1800" dirty="0">
                <a:latin typeface="Calibri"/>
                <a:cs typeface="Calibri"/>
              </a:rPr>
              <a:t>Servis Çağrı  </a:t>
            </a:r>
            <a:r>
              <a:rPr sz="1800" spc="-15" dirty="0">
                <a:latin typeface="Calibri"/>
                <a:cs typeface="Calibri"/>
              </a:rPr>
              <a:t>Merkezi </a:t>
            </a:r>
            <a:r>
              <a:rPr sz="1800" spc="-5" dirty="0">
                <a:latin typeface="Calibri"/>
                <a:cs typeface="Calibri"/>
              </a:rPr>
              <a:t>ilede  </a:t>
            </a:r>
            <a:r>
              <a:rPr sz="1800" spc="-20" dirty="0">
                <a:latin typeface="Calibri"/>
                <a:cs typeface="Calibri"/>
              </a:rPr>
              <a:t>görüşülebilir.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2800" spc="-5" dirty="0">
                <a:latin typeface="Calibri"/>
                <a:cs typeface="Calibri"/>
              </a:rPr>
              <a:t>0 800 211 28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44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662940" y="760345"/>
            <a:ext cx="7772400" cy="6796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5330"/>
              </a:lnSpc>
            </a:pP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PYBS ANA EKRANI</a:t>
            </a: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9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4588" y="17175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5731" y="1767077"/>
            <a:ext cx="3947669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>
              <a:lnSpc>
                <a:spcPts val="2039"/>
              </a:lnSpc>
              <a:tabLst>
                <a:tab pos="2391410" algn="l"/>
              </a:tabLst>
            </a:pP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Fatih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Projesi </a:t>
            </a:r>
            <a:r>
              <a:rPr sz="20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1.Fazda	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Din</a:t>
            </a:r>
            <a:r>
              <a:rPr sz="200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Öğretimi</a:t>
            </a:r>
            <a:endParaRPr sz="2000" dirty="0">
              <a:latin typeface="Calibri"/>
              <a:cs typeface="Calibri"/>
            </a:endParaRPr>
          </a:p>
          <a:p>
            <a:pPr marL="12700" marR="163830">
              <a:lnSpc>
                <a:spcPts val="2160"/>
              </a:lnSpc>
              <a:spcBef>
                <a:spcPts val="150"/>
              </a:spcBef>
            </a:pP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Genel Müdürlüğü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Ortaöğretim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Genel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Müdürlüğü’ne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bağlı </a:t>
            </a:r>
            <a:r>
              <a:rPr sz="2000" spc="-5" dirty="0" err="1">
                <a:solidFill>
                  <a:srgbClr val="404040"/>
                </a:solidFill>
                <a:latin typeface="Calibri"/>
                <a:cs typeface="Calibri"/>
              </a:rPr>
              <a:t>toplam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lang="tr-TR" sz="2000" dirty="0" smtClean="0">
                <a:solidFill>
                  <a:srgbClr val="FF0000"/>
                </a:solidFill>
                <a:latin typeface="Calibri"/>
                <a:cs typeface="Calibri"/>
              </a:rPr>
              <a:t>65</a:t>
            </a:r>
            <a:r>
              <a:rPr sz="20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okulumuza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(lise) </a:t>
            </a:r>
            <a:r>
              <a:rPr lang="tr-TR" sz="2000" spc="-5" dirty="0" smtClean="0">
                <a:solidFill>
                  <a:srgbClr val="FF0000"/>
                </a:solidFill>
                <a:latin typeface="Calibri"/>
                <a:cs typeface="Calibri"/>
              </a:rPr>
              <a:t>144</a:t>
            </a:r>
            <a:r>
              <a:rPr sz="2000" dirty="0" smtClean="0">
                <a:solidFill>
                  <a:srgbClr val="FF0000"/>
                </a:solidFill>
                <a:latin typeface="Calibri"/>
                <a:cs typeface="Calibri"/>
              </a:rPr>
              <a:t>7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adet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ET 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kurulumu</a:t>
            </a:r>
            <a:r>
              <a:rPr sz="20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gerçekleştirilmiştir.</a:t>
            </a:r>
            <a:endParaRPr sz="2000" dirty="0">
              <a:latin typeface="Calibri"/>
              <a:cs typeface="Calibri"/>
            </a:endParaRPr>
          </a:p>
          <a:p>
            <a:pPr marL="12700" marR="86995" indent="284480">
              <a:lnSpc>
                <a:spcPts val="2160"/>
              </a:lnSpc>
              <a:spcBef>
                <a:spcPts val="1400"/>
              </a:spcBef>
            </a:pP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Fatih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Projesi 2.Faz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I. </a:t>
            </a:r>
            <a:r>
              <a:rPr sz="2000" spc="-10" dirty="0" err="1">
                <a:solidFill>
                  <a:srgbClr val="404040"/>
                </a:solidFill>
                <a:latin typeface="Calibri"/>
                <a:cs typeface="Calibri"/>
              </a:rPr>
              <a:t>Kısımda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Calibri"/>
                <a:cs typeface="Calibri"/>
              </a:rPr>
              <a:t>88</a:t>
            </a:r>
            <a:r>
              <a:rPr sz="2000" dirty="0" smtClean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000" spc="-5" dirty="0" err="1">
                <a:solidFill>
                  <a:srgbClr val="404040"/>
                </a:solidFill>
                <a:latin typeface="Calibri"/>
                <a:cs typeface="Calibri"/>
              </a:rPr>
              <a:t>adet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spc="-5" dirty="0" smtClean="0">
                <a:solidFill>
                  <a:srgbClr val="404040"/>
                </a:solidFill>
                <a:latin typeface="Calibri"/>
                <a:cs typeface="Calibri"/>
              </a:rPr>
              <a:t>okulumuza </a:t>
            </a:r>
            <a:r>
              <a:rPr lang="tr-TR" sz="2000" dirty="0" smtClean="0">
                <a:solidFill>
                  <a:srgbClr val="FF0000"/>
                </a:solidFill>
                <a:latin typeface="Calibri"/>
                <a:cs typeface="Calibri"/>
              </a:rPr>
              <a:t>1639</a:t>
            </a:r>
            <a:r>
              <a:rPr sz="20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ET 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kurulumu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gerçekleşirmiştir.</a:t>
            </a:r>
            <a:endParaRPr sz="2000" dirty="0">
              <a:latin typeface="Calibri"/>
              <a:cs typeface="Calibri"/>
            </a:endParaRPr>
          </a:p>
          <a:p>
            <a:pPr marL="12700" marR="160020" indent="284480">
              <a:lnSpc>
                <a:spcPct val="90000"/>
              </a:lnSpc>
              <a:spcBef>
                <a:spcPts val="1360"/>
              </a:spcBef>
            </a:pP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Fatih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Projesi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2.Faz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II.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Kısımda  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Temel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Eğim Genel Müdürlüğüne  Bağlı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ortaokul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ve </a:t>
            </a:r>
            <a:r>
              <a:rPr sz="2000" spc="-15" dirty="0" err="1">
                <a:solidFill>
                  <a:srgbClr val="404040"/>
                </a:solidFill>
                <a:latin typeface="Calibri"/>
                <a:cs typeface="Calibri"/>
              </a:rPr>
              <a:t>ilkokullarda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Calibri"/>
                <a:cs typeface="Calibri"/>
              </a:rPr>
              <a:t>3840</a:t>
            </a:r>
            <a:r>
              <a:rPr sz="2000" dirty="0" smtClean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adet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ET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nin </a:t>
            </a:r>
            <a:r>
              <a:rPr sz="2000" spc="-5" dirty="0" err="1">
                <a:solidFill>
                  <a:srgbClr val="404040"/>
                </a:solidFill>
                <a:latin typeface="Calibri"/>
                <a:cs typeface="Calibri"/>
              </a:rPr>
              <a:t>kurulumu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spc="-10" dirty="0" smtClean="0">
                <a:solidFill>
                  <a:srgbClr val="404040"/>
                </a:solidFill>
                <a:latin typeface="Calibri"/>
                <a:cs typeface="Calibri"/>
              </a:rPr>
              <a:t>tamamlanmıştır.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65320" y="2266188"/>
            <a:ext cx="4475987" cy="2695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894588" y="178731"/>
            <a:ext cx="7531607" cy="1465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Projesi</a:t>
            </a:r>
            <a:b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ETKİLEŞİMLİ TAHTA</a:t>
            </a:r>
            <a:endParaRPr lang="tr-TR" sz="4000" b="1" kern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491" y="305053"/>
            <a:ext cx="7621016" cy="761234"/>
          </a:xfrm>
          <a:prstGeom prst="rect">
            <a:avLst/>
          </a:prstGeom>
        </p:spPr>
        <p:txBody>
          <a:bodyPr vert="horz" wrap="square" lIns="0" tIns="144272" rIns="0" bIns="0" rtlCol="0">
            <a:spAutoFit/>
          </a:bodyPr>
          <a:lstStyle/>
          <a:p>
            <a:pPr marL="152400" algn="ctr">
              <a:lnSpc>
                <a:spcPts val="4775"/>
              </a:lnSpc>
            </a:pPr>
            <a:r>
              <a:rPr sz="4300" spc="-50" dirty="0">
                <a:latin typeface="Calibri Light"/>
                <a:cs typeface="Calibri Light"/>
              </a:rPr>
              <a:t>	</a:t>
            </a:r>
            <a:endParaRPr sz="43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529" y="2057400"/>
            <a:ext cx="7466939" cy="2944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">
              <a:lnSpc>
                <a:spcPct val="100000"/>
              </a:lnSpc>
            </a:pPr>
            <a:r>
              <a:rPr sz="2400" b="1" spc="-5" dirty="0"/>
              <a:t>EBA.002 </a:t>
            </a:r>
            <a:r>
              <a:rPr sz="2400" b="1" dirty="0"/>
              <a:t>:</a:t>
            </a:r>
            <a:r>
              <a:rPr sz="2400" dirty="0"/>
              <a:t> </a:t>
            </a:r>
            <a:r>
              <a:rPr sz="2400" spc="-20" dirty="0"/>
              <a:t>TC </a:t>
            </a:r>
            <a:r>
              <a:rPr sz="2400" spc="-5" dirty="0"/>
              <a:t>kimlik numarası</a:t>
            </a:r>
            <a:r>
              <a:rPr sz="2400" spc="-10" dirty="0"/>
              <a:t> hatalı.</a:t>
            </a:r>
          </a:p>
          <a:p>
            <a:pPr marL="75565">
              <a:lnSpc>
                <a:spcPct val="100000"/>
              </a:lnSpc>
              <a:spcBef>
                <a:spcPts val="1160"/>
              </a:spcBef>
            </a:pPr>
            <a:r>
              <a:rPr sz="2400" b="1" spc="-5" dirty="0"/>
              <a:t>EBA.013 </a:t>
            </a:r>
            <a:r>
              <a:rPr sz="2400" b="1" dirty="0"/>
              <a:t>:</a:t>
            </a:r>
            <a:r>
              <a:rPr sz="2400" dirty="0"/>
              <a:t> </a:t>
            </a:r>
            <a:r>
              <a:rPr sz="2400" spc="-5" dirty="0"/>
              <a:t>Şifre </a:t>
            </a:r>
            <a:r>
              <a:rPr sz="2400" spc="-15" dirty="0"/>
              <a:t>ve </a:t>
            </a:r>
            <a:r>
              <a:rPr sz="2400" spc="-20" dirty="0"/>
              <a:t>TC </a:t>
            </a:r>
            <a:r>
              <a:rPr sz="2400" spc="-5" dirty="0"/>
              <a:t>kimlik numarası</a:t>
            </a:r>
            <a:r>
              <a:rPr sz="2400" spc="10" dirty="0"/>
              <a:t> </a:t>
            </a:r>
            <a:r>
              <a:rPr sz="2400" dirty="0"/>
              <a:t>uyumsuz.</a:t>
            </a:r>
          </a:p>
          <a:p>
            <a:pPr marL="75565" marR="205104">
              <a:lnSpc>
                <a:spcPts val="2160"/>
              </a:lnSpc>
              <a:spcBef>
                <a:spcPts val="1425"/>
              </a:spcBef>
            </a:pPr>
            <a:r>
              <a:rPr sz="2400" b="1" spc="-5" dirty="0"/>
              <a:t>EBA.017 </a:t>
            </a:r>
            <a:r>
              <a:rPr sz="2400" b="1" dirty="0"/>
              <a:t>: </a:t>
            </a:r>
            <a:r>
              <a:rPr sz="2400" spc="-20" dirty="0"/>
              <a:t>TC </a:t>
            </a:r>
            <a:r>
              <a:rPr sz="2400" spc="-5" dirty="0"/>
              <a:t>kimlik numarası </a:t>
            </a:r>
            <a:r>
              <a:rPr sz="2400" spc="-10" dirty="0"/>
              <a:t>ve/ya </a:t>
            </a:r>
            <a:r>
              <a:rPr sz="2400" dirty="0"/>
              <a:t>seri </a:t>
            </a:r>
            <a:r>
              <a:rPr sz="2400" spc="-5" dirty="0"/>
              <a:t>numarası </a:t>
            </a:r>
            <a:r>
              <a:rPr sz="2400" dirty="0"/>
              <a:t>daha önceden </a:t>
            </a:r>
            <a:r>
              <a:rPr sz="2400" spc="-15" dirty="0"/>
              <a:t>kayıt  </a:t>
            </a:r>
            <a:r>
              <a:rPr sz="2400" spc="-25" dirty="0"/>
              <a:t>edilmiştir. </a:t>
            </a:r>
            <a:r>
              <a:rPr sz="2400" dirty="0"/>
              <a:t>Bir </a:t>
            </a:r>
            <a:r>
              <a:rPr sz="2400" spc="-5" dirty="0"/>
              <a:t>kullanıcıya </a:t>
            </a:r>
            <a:r>
              <a:rPr sz="2400" dirty="0"/>
              <a:t>ait sadece bir </a:t>
            </a:r>
            <a:r>
              <a:rPr sz="2400" spc="-5" dirty="0"/>
              <a:t>tablet</a:t>
            </a:r>
            <a:r>
              <a:rPr sz="2400" spc="70" dirty="0"/>
              <a:t> </a:t>
            </a:r>
            <a:r>
              <a:rPr sz="2400" spc="-25" dirty="0"/>
              <a:t>olabilir.</a:t>
            </a:r>
          </a:p>
          <a:p>
            <a:pPr marL="75565" marR="5080" indent="55880">
              <a:lnSpc>
                <a:spcPts val="2160"/>
              </a:lnSpc>
              <a:spcBef>
                <a:spcPts val="1400"/>
              </a:spcBef>
            </a:pPr>
            <a:r>
              <a:rPr sz="2400" b="1" spc="-5" dirty="0"/>
              <a:t>EBA.021 </a:t>
            </a:r>
            <a:r>
              <a:rPr sz="2400" b="1" dirty="0"/>
              <a:t>: </a:t>
            </a:r>
            <a:r>
              <a:rPr sz="2400" spc="-30" dirty="0"/>
              <a:t>Tablet </a:t>
            </a:r>
            <a:r>
              <a:rPr sz="2400" spc="-5" dirty="0"/>
              <a:t>kullanıcı adı-şifresini </a:t>
            </a:r>
            <a:r>
              <a:rPr sz="2400" dirty="0"/>
              <a:t>5 </a:t>
            </a:r>
            <a:r>
              <a:rPr sz="2400" spc="-10" dirty="0"/>
              <a:t>defadan fazla hatalı </a:t>
            </a:r>
            <a:r>
              <a:rPr sz="2400" spc="-5" dirty="0"/>
              <a:t>girdiniz. </a:t>
            </a:r>
            <a:r>
              <a:rPr sz="2400" dirty="0"/>
              <a:t>En  az 1 </a:t>
            </a:r>
            <a:r>
              <a:rPr sz="2400" spc="-10" dirty="0"/>
              <a:t>saat </a:t>
            </a:r>
            <a:r>
              <a:rPr sz="2400" spc="-5" dirty="0"/>
              <a:t>bekledikten </a:t>
            </a:r>
            <a:r>
              <a:rPr sz="2400" spc="-10" dirty="0"/>
              <a:t>sonra tekrar </a:t>
            </a:r>
            <a:r>
              <a:rPr sz="2400" dirty="0"/>
              <a:t>giriş</a:t>
            </a:r>
            <a:r>
              <a:rPr sz="2400" spc="35" dirty="0"/>
              <a:t> </a:t>
            </a:r>
            <a:r>
              <a:rPr sz="2400" spc="-5" dirty="0"/>
              <a:t>yapabilirsiniz.</a:t>
            </a: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381000" y="0"/>
            <a:ext cx="7772400" cy="12311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4775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Tablet aktivasyon işlemlerine ait</a:t>
            </a:r>
          </a:p>
          <a:p>
            <a:pPr marL="132715" algn="ctr">
              <a:lnSpc>
                <a:spcPts val="4775"/>
              </a:lnSpc>
              <a:tabLst>
                <a:tab pos="7607934" algn="l"/>
              </a:tabLst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hata </a:t>
            </a: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kodları aşağıdaki gibidir;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" y="2895600"/>
            <a:ext cx="3927348" cy="2787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7428" y="2895600"/>
            <a:ext cx="4005072" cy="2862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2005" y="802640"/>
            <a:ext cx="7732395" cy="1290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E-ÖĞRENİM</a:t>
            </a:r>
            <a:endParaRPr sz="18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eogrenim.meb.gov.tr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325"/>
              </a:spcBef>
              <a:tabLst>
                <a:tab pos="7708265" algn="l"/>
              </a:tabLst>
            </a:pPr>
            <a:r>
              <a:rPr sz="1800" u="sng" spc="-20" dirty="0">
                <a:latin typeface="Calibri"/>
                <a:cs typeface="Calibri"/>
              </a:rPr>
              <a:t>Fatih </a:t>
            </a:r>
            <a:r>
              <a:rPr sz="1800" u="sng" spc="-5" dirty="0">
                <a:latin typeface="Calibri"/>
                <a:cs typeface="Calibri"/>
              </a:rPr>
              <a:t>Projesi Eğitimde </a:t>
            </a:r>
            <a:r>
              <a:rPr sz="1800" u="sng" spc="-20" dirty="0">
                <a:latin typeface="Calibri"/>
                <a:cs typeface="Calibri"/>
              </a:rPr>
              <a:t>Teknoloji </a:t>
            </a:r>
            <a:r>
              <a:rPr sz="1800" u="sng" spc="-5" dirty="0">
                <a:latin typeface="Calibri"/>
                <a:cs typeface="Calibri"/>
              </a:rPr>
              <a:t>Kullanımı </a:t>
            </a:r>
            <a:r>
              <a:rPr sz="1800" u="sng" spc="-10" dirty="0">
                <a:latin typeface="Calibri"/>
                <a:cs typeface="Calibri"/>
              </a:rPr>
              <a:t>Kursları </a:t>
            </a:r>
            <a:r>
              <a:rPr sz="1800" u="sng" spc="-5" dirty="0">
                <a:latin typeface="Calibri"/>
                <a:cs typeface="Calibri"/>
              </a:rPr>
              <a:t>Dökümanlarına ve</a:t>
            </a:r>
            <a:r>
              <a:rPr sz="1800" u="sng" spc="165" dirty="0">
                <a:latin typeface="Calibri"/>
                <a:cs typeface="Calibri"/>
              </a:rPr>
              <a:t> </a:t>
            </a:r>
            <a:r>
              <a:rPr sz="1800" u="sng" spc="-10" dirty="0">
                <a:latin typeface="Calibri"/>
                <a:cs typeface="Calibri"/>
              </a:rPr>
              <a:t>yazılımlara</a:t>
            </a:r>
            <a:r>
              <a:rPr sz="1800" u="sng" spc="20" dirty="0">
                <a:latin typeface="Calibri"/>
                <a:cs typeface="Calibri"/>
              </a:rPr>
              <a:t> </a:t>
            </a:r>
            <a:r>
              <a:rPr sz="1800" u="sng" spc="-5" dirty="0">
                <a:latin typeface="Calibri"/>
                <a:cs typeface="Calibri"/>
              </a:rPr>
              <a:t>bu </a:t>
            </a:r>
            <a:r>
              <a:rPr sz="1800" u="sng" dirty="0">
                <a:latin typeface="Calibri"/>
                <a:cs typeface="Calibri"/>
              </a:rPr>
              <a:t>	</a:t>
            </a:r>
            <a:r>
              <a:rPr sz="1800" u="sng" spc="-330" dirty="0">
                <a:latin typeface="Calibri"/>
                <a:cs typeface="Calibri"/>
              </a:rPr>
              <a:t> </a:t>
            </a:r>
            <a:r>
              <a:rPr sz="1800" u="sng" dirty="0">
                <a:latin typeface="Calibri"/>
                <a:cs typeface="Calibri"/>
              </a:rPr>
              <a:t> </a:t>
            </a:r>
            <a:r>
              <a:rPr sz="1800" u="sng" spc="-10" dirty="0">
                <a:latin typeface="Calibri"/>
                <a:cs typeface="Calibri"/>
              </a:rPr>
              <a:t>site </a:t>
            </a:r>
            <a:r>
              <a:rPr sz="1800" u="sng" spc="-5" dirty="0">
                <a:latin typeface="Calibri"/>
                <a:cs typeface="Calibri"/>
              </a:rPr>
              <a:t>üzerinden ulaşabilirsiniz. Kullanıcı girişi </a:t>
            </a:r>
            <a:r>
              <a:rPr sz="1800" u="sng" spc="-15" dirty="0">
                <a:latin typeface="Calibri"/>
                <a:cs typeface="Calibri"/>
              </a:rPr>
              <a:t>yapmaya </a:t>
            </a:r>
            <a:r>
              <a:rPr sz="1800" u="sng" spc="-10" dirty="0">
                <a:latin typeface="Calibri"/>
                <a:cs typeface="Calibri"/>
              </a:rPr>
              <a:t>gerek</a:t>
            </a:r>
            <a:r>
              <a:rPr sz="1800" u="sng" spc="85" dirty="0">
                <a:latin typeface="Calibri"/>
                <a:cs typeface="Calibri"/>
              </a:rPr>
              <a:t> </a:t>
            </a:r>
            <a:r>
              <a:rPr sz="1800" u="sng" spc="-35" dirty="0">
                <a:latin typeface="Calibri"/>
                <a:cs typeface="Calibri"/>
              </a:rPr>
              <a:t>yoktur.</a:t>
            </a:r>
            <a:endParaRPr sz="1800" u="sng" dirty="0">
              <a:latin typeface="Calibri"/>
              <a:cs typeface="Calibri"/>
            </a:endParaRPr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571500" y="726439"/>
            <a:ext cx="7772400" cy="6796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533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-öğrenim.meb.gov.tr</a:t>
            </a: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05053"/>
            <a:ext cx="8458199" cy="139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algn="ctr">
              <a:lnSpc>
                <a:spcPts val="5330"/>
              </a:lnSpc>
            </a:pPr>
            <a:r>
              <a:rPr u="none" spc="-45" dirty="0">
                <a:latin typeface="Calibri Light"/>
                <a:cs typeface="Calibri Light"/>
              </a:rPr>
              <a:t>PYBS </a:t>
            </a:r>
            <a:r>
              <a:rPr u="none" spc="-70" dirty="0">
                <a:latin typeface="Calibri Light"/>
                <a:cs typeface="Calibri Light"/>
              </a:rPr>
              <a:t>Proje </a:t>
            </a:r>
            <a:r>
              <a:rPr u="none" spc="-95" dirty="0">
                <a:latin typeface="Calibri Light"/>
                <a:cs typeface="Calibri Light"/>
              </a:rPr>
              <a:t>Yönetim</a:t>
            </a:r>
            <a:r>
              <a:rPr u="none" spc="-290" dirty="0">
                <a:latin typeface="Calibri Light"/>
                <a:cs typeface="Calibri Light"/>
              </a:rPr>
              <a:t> </a:t>
            </a:r>
            <a:r>
              <a:rPr u="none" spc="-40" dirty="0">
                <a:latin typeface="Calibri Light"/>
                <a:cs typeface="Calibri Light"/>
              </a:rPr>
              <a:t>Bilgi</a:t>
            </a:r>
          </a:p>
          <a:p>
            <a:pPr marL="132715" algn="ctr">
              <a:lnSpc>
                <a:spcPts val="5330"/>
              </a:lnSpc>
              <a:tabLst>
                <a:tab pos="7607934" algn="l"/>
              </a:tabLst>
            </a:pPr>
            <a:r>
              <a:rPr b="0" spc="-1045" dirty="0">
                <a:latin typeface="Times New Roman"/>
                <a:cs typeface="Times New Roman"/>
              </a:rPr>
              <a:t> </a:t>
            </a:r>
            <a:r>
              <a:rPr spc="-60" dirty="0">
                <a:latin typeface="Calibri Light"/>
                <a:cs typeface="Calibri Light"/>
              </a:rPr>
              <a:t>Sistemi </a:t>
            </a:r>
            <a:r>
              <a:rPr spc="-100" dirty="0">
                <a:latin typeface="Calibri Light"/>
                <a:cs typeface="Calibri Light"/>
              </a:rPr>
              <a:t>(Tablet</a:t>
            </a:r>
            <a:r>
              <a:rPr spc="-204" dirty="0">
                <a:latin typeface="Calibri Light"/>
                <a:cs typeface="Calibri Light"/>
              </a:rPr>
              <a:t> </a:t>
            </a:r>
            <a:r>
              <a:rPr spc="-45" dirty="0">
                <a:latin typeface="Calibri Light"/>
                <a:cs typeface="Calibri Light"/>
              </a:rPr>
              <a:t>İşlemleri)	</a:t>
            </a:r>
          </a:p>
        </p:txBody>
      </p:sp>
      <p:sp>
        <p:nvSpPr>
          <p:cNvPr id="3" name="object 3"/>
          <p:cNvSpPr/>
          <p:nvPr/>
        </p:nvSpPr>
        <p:spPr>
          <a:xfrm>
            <a:off x="844296" y="2362200"/>
            <a:ext cx="4794504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8114" y="2234279"/>
            <a:ext cx="3610227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25" dirty="0">
                <a:latin typeface="Calibri"/>
                <a:cs typeface="Calibri"/>
              </a:rPr>
              <a:t>Tablet </a:t>
            </a:r>
            <a:r>
              <a:rPr sz="1600" spc="-5" dirty="0">
                <a:latin typeface="Calibri"/>
                <a:cs typeface="Calibri"/>
              </a:rPr>
              <a:t>ile ilgili işlemlerin  yapıldığı </a:t>
            </a:r>
            <a:r>
              <a:rPr sz="1600" spc="-10" dirty="0">
                <a:latin typeface="Calibri"/>
                <a:cs typeface="Calibri"/>
              </a:rPr>
              <a:t>tablet </a:t>
            </a:r>
            <a:r>
              <a:rPr sz="1600" spc="-5" dirty="0">
                <a:latin typeface="Calibri"/>
                <a:cs typeface="Calibri"/>
              </a:rPr>
              <a:t>bilgi </a:t>
            </a:r>
            <a:r>
              <a:rPr sz="1600" spc="-25" dirty="0">
                <a:latin typeface="Calibri"/>
                <a:cs typeface="Calibri"/>
              </a:rPr>
              <a:t>sistemidir.  </a:t>
            </a:r>
            <a:endParaRPr lang="tr-TR" sz="1600" spc="-25" dirty="0" smtClean="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5" dirty="0" smtClean="0">
                <a:latin typeface="Calibri"/>
                <a:cs typeface="Calibri"/>
              </a:rPr>
              <a:t>Bu </a:t>
            </a:r>
            <a:r>
              <a:rPr sz="1600" spc="-10" dirty="0">
                <a:latin typeface="Calibri"/>
                <a:cs typeface="Calibri"/>
              </a:rPr>
              <a:t>sistemden </a:t>
            </a:r>
            <a:r>
              <a:rPr sz="1600" spc="-5" dirty="0">
                <a:latin typeface="Calibri"/>
                <a:cs typeface="Calibri"/>
              </a:rPr>
              <a:t>ürün  </a:t>
            </a:r>
            <a:r>
              <a:rPr sz="1600" spc="-15" dirty="0">
                <a:latin typeface="Calibri"/>
                <a:cs typeface="Calibri"/>
              </a:rPr>
              <a:t>kabul,tablet  </a:t>
            </a:r>
            <a:r>
              <a:rPr sz="1600" spc="-10" dirty="0">
                <a:latin typeface="Calibri"/>
                <a:cs typeface="Calibri"/>
              </a:rPr>
              <a:t>durumları,aktivasyon  </a:t>
            </a:r>
            <a:r>
              <a:rPr sz="1600" spc="-5" dirty="0">
                <a:latin typeface="Calibri"/>
                <a:cs typeface="Calibri"/>
              </a:rPr>
              <a:t>durumları,öğrenci nakil  işlemleri vb. </a:t>
            </a:r>
            <a:r>
              <a:rPr sz="1600" dirty="0" err="1">
                <a:latin typeface="Calibri"/>
                <a:cs typeface="Calibri"/>
              </a:rPr>
              <a:t>gibi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 err="1" smtClean="0">
                <a:latin typeface="Calibri"/>
                <a:cs typeface="Calibri"/>
              </a:rPr>
              <a:t>işlemler</a:t>
            </a:r>
            <a:r>
              <a:rPr lang="tr-TR" sz="1600" spc="-5" dirty="0" smtClean="0">
                <a:latin typeface="Calibri"/>
                <a:cs typeface="Calibri"/>
              </a:rPr>
              <a:t> yapılabilmektedir.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4063" y="4216654"/>
            <a:ext cx="9652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0583" y="4216654"/>
            <a:ext cx="28448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PYBS </a:t>
            </a:r>
            <a:r>
              <a:rPr sz="1600" spc="-10" dirty="0" err="1">
                <a:latin typeface="Calibri"/>
                <a:cs typeface="Calibri"/>
              </a:rPr>
              <a:t>şifreleri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 err="1" smtClean="0">
                <a:latin typeface="Calibri"/>
                <a:cs typeface="Calibri"/>
              </a:rPr>
              <a:t>daha</a:t>
            </a:r>
            <a:r>
              <a:rPr lang="tr-TR" sz="1600" spc="-5" dirty="0" smtClean="0">
                <a:latin typeface="Calibri"/>
                <a:cs typeface="Calibri"/>
              </a:rPr>
              <a:t> önce tablet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2366" y="4462875"/>
            <a:ext cx="284480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dağıtılan </a:t>
            </a:r>
            <a:r>
              <a:rPr sz="1600" spc="-15" dirty="0">
                <a:latin typeface="Calibri"/>
                <a:cs typeface="Calibri"/>
              </a:rPr>
              <a:t>okullara </a:t>
            </a:r>
            <a:r>
              <a:rPr sz="1600" spc="-20" dirty="0">
                <a:latin typeface="Calibri"/>
                <a:cs typeface="Calibri"/>
              </a:rPr>
              <a:t>verilmiştir.Ayrıca  </a:t>
            </a:r>
            <a:r>
              <a:rPr sz="1600" spc="-10" dirty="0">
                <a:latin typeface="Calibri"/>
                <a:cs typeface="Calibri"/>
              </a:rPr>
              <a:t>okullar </a:t>
            </a:r>
            <a:r>
              <a:rPr sz="1600" spc="-5" dirty="0">
                <a:latin typeface="Calibri"/>
                <a:cs typeface="Calibri"/>
              </a:rPr>
              <a:t>Mebbis </a:t>
            </a:r>
            <a:r>
              <a:rPr sz="1600" spc="-10" dirty="0" err="1">
                <a:latin typeface="Calibri"/>
                <a:cs typeface="Calibri"/>
              </a:rPr>
              <a:t>şifreleri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 err="1" smtClean="0">
                <a:latin typeface="Calibri"/>
                <a:cs typeface="Calibri"/>
              </a:rPr>
              <a:t>ile</a:t>
            </a:r>
            <a:r>
              <a:rPr lang="tr-TR" sz="1600" spc="-5" dirty="0" smtClean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de </a:t>
            </a:r>
            <a:r>
              <a:rPr sz="1600" spc="-5" dirty="0">
                <a:latin typeface="Calibri"/>
                <a:cs typeface="Calibri"/>
              </a:rPr>
              <a:t>giriş  </a:t>
            </a:r>
            <a:r>
              <a:rPr sz="1600" spc="-15" dirty="0">
                <a:latin typeface="Calibri"/>
                <a:cs typeface="Calibri"/>
              </a:rPr>
              <a:t>yapabilmektedir.PYBS </a:t>
            </a:r>
            <a:r>
              <a:rPr sz="1600" spc="-5" dirty="0">
                <a:latin typeface="Calibri"/>
                <a:cs typeface="Calibri"/>
              </a:rPr>
              <a:t>şifresini  </a:t>
            </a:r>
            <a:r>
              <a:rPr sz="1600" spc="-10" dirty="0">
                <a:latin typeface="Calibri"/>
                <a:cs typeface="Calibri"/>
              </a:rPr>
              <a:t>unutan </a:t>
            </a:r>
            <a:r>
              <a:rPr sz="1600" spc="-5" dirty="0">
                <a:latin typeface="Calibri"/>
                <a:cs typeface="Calibri"/>
              </a:rPr>
              <a:t>okullarımız İl </a:t>
            </a:r>
            <a:r>
              <a:rPr sz="1600" dirty="0">
                <a:latin typeface="Calibri"/>
                <a:cs typeface="Calibri"/>
              </a:rPr>
              <a:t>Milli </a:t>
            </a:r>
            <a:r>
              <a:rPr sz="1600" spc="-5" dirty="0">
                <a:latin typeface="Calibri"/>
                <a:cs typeface="Calibri"/>
              </a:rPr>
              <a:t>Eğitim  Müdürlüğü </a:t>
            </a:r>
            <a:r>
              <a:rPr sz="1600" spc="-15" dirty="0">
                <a:latin typeface="Calibri"/>
                <a:cs typeface="Calibri"/>
              </a:rPr>
              <a:t>Fatih </a:t>
            </a:r>
            <a:r>
              <a:rPr sz="1600" spc="-10" dirty="0">
                <a:latin typeface="Calibri"/>
                <a:cs typeface="Calibri"/>
              </a:rPr>
              <a:t>Projesi  </a:t>
            </a:r>
            <a:r>
              <a:rPr sz="1600" spc="-5" dirty="0">
                <a:latin typeface="Calibri"/>
                <a:cs typeface="Calibri"/>
              </a:rPr>
              <a:t>bölümünden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alabilirler.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1219200" y="294221"/>
            <a:ext cx="7772400" cy="13593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533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PYBS Proje Yönetim Bilgi</a:t>
            </a:r>
          </a:p>
          <a:p>
            <a:pPr marL="132715" algn="ctr">
              <a:lnSpc>
                <a:spcPts val="5330"/>
              </a:lnSpc>
              <a:tabLst>
                <a:tab pos="7607934" algn="l"/>
              </a:tabLst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Sistemi (Tablet İşlemleri)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2209800"/>
            <a:ext cx="5195316" cy="3720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21625" y="260032"/>
            <a:ext cx="662114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endParaRPr sz="4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3600" y="2209800"/>
            <a:ext cx="2685415" cy="3462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5244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Okul,iletişim,şube,mevcut  donanım,talep,komisyon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vb.  bilgilerin </a:t>
            </a:r>
            <a:r>
              <a:rPr sz="1600" spc="-10" dirty="0">
                <a:latin typeface="Calibri"/>
                <a:cs typeface="Calibri"/>
              </a:rPr>
              <a:t>okullar tarafından  </a:t>
            </a:r>
            <a:r>
              <a:rPr sz="1600" spc="-5" dirty="0">
                <a:latin typeface="Calibri"/>
                <a:cs typeface="Calibri"/>
              </a:rPr>
              <a:t>girileceği bilgi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sistemidir.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299085" marR="60833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15" dirty="0">
                <a:latin typeface="Calibri"/>
                <a:cs typeface="Calibri"/>
              </a:rPr>
              <a:t>Fatih </a:t>
            </a:r>
            <a:r>
              <a:rPr sz="1600" spc="-10" dirty="0">
                <a:latin typeface="Calibri"/>
                <a:cs typeface="Calibri"/>
              </a:rPr>
              <a:t>Projesi </a:t>
            </a:r>
            <a:r>
              <a:rPr sz="1600" spc="-5" dirty="0">
                <a:latin typeface="Calibri"/>
                <a:cs typeface="Calibri"/>
              </a:rPr>
              <a:t>ile ilgili  </a:t>
            </a:r>
            <a:r>
              <a:rPr sz="1600" spc="-10" dirty="0">
                <a:latin typeface="Calibri"/>
                <a:cs typeface="Calibri"/>
              </a:rPr>
              <a:t>olarak </a:t>
            </a:r>
            <a:r>
              <a:rPr sz="1600" spc="-5" dirty="0">
                <a:latin typeface="Calibri"/>
                <a:cs typeface="Calibri"/>
              </a:rPr>
              <a:t>bu bilgilerin  </a:t>
            </a:r>
            <a:r>
              <a:rPr sz="1600" spc="-10" dirty="0">
                <a:latin typeface="Calibri"/>
                <a:cs typeface="Calibri"/>
              </a:rPr>
              <a:t>okullar tarafından  </a:t>
            </a:r>
            <a:r>
              <a:rPr sz="1600" spc="-5" dirty="0">
                <a:latin typeface="Calibri"/>
                <a:cs typeface="Calibri"/>
              </a:rPr>
              <a:t>güncellenmesi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zaman  zaman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istenebilir.</a:t>
            </a:r>
            <a:endParaRPr sz="1600" dirty="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Kullanıcı </a:t>
            </a:r>
            <a:r>
              <a:rPr sz="1600" spc="-10" dirty="0">
                <a:latin typeface="Calibri"/>
                <a:cs typeface="Calibri"/>
              </a:rPr>
              <a:t>şifeleri ve sisteme  </a:t>
            </a:r>
            <a:r>
              <a:rPr sz="1600" spc="-5" dirty="0">
                <a:latin typeface="Calibri"/>
                <a:cs typeface="Calibri"/>
              </a:rPr>
              <a:t>nasıl girileceği ile ilgili bilgiler  ana </a:t>
            </a:r>
            <a:r>
              <a:rPr sz="1600" spc="-15" dirty="0">
                <a:latin typeface="Calibri"/>
                <a:cs typeface="Calibri"/>
              </a:rPr>
              <a:t>sayfa </a:t>
            </a:r>
            <a:r>
              <a:rPr sz="1600" spc="-10" dirty="0">
                <a:latin typeface="Calibri"/>
                <a:cs typeface="Calibri"/>
              </a:rPr>
              <a:t>ekranında </a:t>
            </a:r>
            <a:r>
              <a:rPr sz="1600" spc="-15" dirty="0">
                <a:latin typeface="Calibri"/>
                <a:cs typeface="Calibri"/>
              </a:rPr>
              <a:t>yer  </a:t>
            </a:r>
            <a:r>
              <a:rPr sz="1600" spc="-25" dirty="0">
                <a:latin typeface="Calibri"/>
                <a:cs typeface="Calibri"/>
              </a:rPr>
              <a:t>almaktadır.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894588" y="260032"/>
            <a:ext cx="7772400" cy="13593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533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  <a:t>COĞRAFİ BİLGİ SİSTEMİ</a:t>
            </a:r>
            <a:b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</a:b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</a:rPr>
              <a:t>cbs.eba.gov.tr</a:t>
            </a:r>
            <a:endParaRPr lang="tr-TR" sz="4000" b="1" u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588" y="1514607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2747" y="1807304"/>
            <a:ext cx="6318504" cy="4355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8792" y="533400"/>
            <a:ext cx="7621016" cy="934102"/>
          </a:xfrm>
          <a:prstGeom prst="rect">
            <a:avLst/>
          </a:prstGeom>
        </p:spPr>
        <p:txBody>
          <a:bodyPr vert="horz" wrap="square" lIns="0" tIns="559308" rIns="0" bIns="0" rtlCol="0">
            <a:spAutoFit/>
          </a:bodyPr>
          <a:lstStyle/>
          <a:p>
            <a:pPr marL="25400" algn="ctr">
              <a:lnSpc>
                <a:spcPct val="100000"/>
              </a:lnSpc>
            </a:pP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597408" y="301610"/>
            <a:ext cx="7772400" cy="13593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algn="ctr">
              <a:lnSpc>
                <a:spcPts val="533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CBS COĞRAFİ BİLGİ SİSTEMİ BİLGİ GİRİŞ EKRANI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792" rIns="0" bIns="0" rtlCol="0">
            <a:spAutoFit/>
          </a:bodyPr>
          <a:lstStyle/>
          <a:p>
            <a:pPr marL="153035">
              <a:lnSpc>
                <a:spcPct val="100000"/>
              </a:lnSpc>
              <a:tabLst>
                <a:tab pos="7607934" algn="l"/>
              </a:tabLst>
            </a:pPr>
            <a:r>
              <a:rPr spc="-114" dirty="0"/>
              <a:t>Kursiyer.net	</a:t>
            </a:r>
          </a:p>
        </p:txBody>
      </p:sp>
      <p:sp>
        <p:nvSpPr>
          <p:cNvPr id="3" name="object 3"/>
          <p:cNvSpPr/>
          <p:nvPr/>
        </p:nvSpPr>
        <p:spPr>
          <a:xfrm>
            <a:off x="1249680" y="2218944"/>
            <a:ext cx="6652259" cy="3419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613217" y="1056876"/>
            <a:ext cx="7772400" cy="6451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5330"/>
              </a:lnSpc>
            </a:pPr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Kursiyer.net</a:t>
            </a:r>
            <a:endParaRPr lang="tr-TR" sz="4000" b="1" u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988" y="1676399"/>
            <a:ext cx="8173212" cy="45719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19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792" rIns="0" bIns="0" rtlCol="0">
            <a:spAutoFit/>
          </a:bodyPr>
          <a:lstStyle/>
          <a:p>
            <a:pPr marL="153035" algn="ctr">
              <a:lnSpc>
                <a:spcPct val="100000"/>
              </a:lnSpc>
            </a:pPr>
            <a:endParaRPr u="none" spc="-45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378" y="3124200"/>
            <a:ext cx="3514344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880" algn="ctr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Okul </a:t>
            </a:r>
            <a:r>
              <a:rPr sz="2000" b="1" spc="-25" dirty="0">
                <a:latin typeface="Calibri"/>
                <a:cs typeface="Calibri"/>
              </a:rPr>
              <a:t>Web </a:t>
            </a:r>
            <a:r>
              <a:rPr sz="2000" b="1" spc="-10" dirty="0" err="1" smtClean="0">
                <a:latin typeface="Calibri"/>
                <a:cs typeface="Calibri"/>
              </a:rPr>
              <a:t>Sitesi</a:t>
            </a:r>
            <a:r>
              <a:rPr lang="tr-TR" sz="2000" b="1" spc="-10" dirty="0">
                <a:latin typeface="Calibri"/>
                <a:cs typeface="Calibri"/>
              </a:rPr>
              <a:t> </a:t>
            </a:r>
            <a:r>
              <a:rPr sz="2000" b="1" spc="-25" dirty="0" err="1" smtClean="0">
                <a:latin typeface="Calibri"/>
                <a:cs typeface="Calibri"/>
              </a:rPr>
              <a:t>Yönetim</a:t>
            </a:r>
            <a:r>
              <a:rPr sz="2000" b="1" spc="-25" dirty="0" smtClean="0">
                <a:latin typeface="Calibri"/>
                <a:cs typeface="Calibri"/>
              </a:rPr>
              <a:t> </a:t>
            </a:r>
            <a:r>
              <a:rPr sz="2000" b="1" spc="-5" dirty="0" err="1" smtClean="0">
                <a:latin typeface="Calibri"/>
                <a:cs typeface="Calibri"/>
              </a:rPr>
              <a:t>Paneline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-5" dirty="0" err="1" smtClean="0">
                <a:latin typeface="Calibri"/>
                <a:cs typeface="Calibri"/>
              </a:rPr>
              <a:t>giriş</a:t>
            </a:r>
            <a:r>
              <a:rPr lang="tr-TR" sz="2000" b="1" spc="-5" dirty="0" smtClean="0">
                <a:latin typeface="Calibri"/>
                <a:cs typeface="Calibri"/>
              </a:rPr>
              <a:t> </a:t>
            </a:r>
            <a:r>
              <a:rPr sz="2000" b="1" spc="-5" dirty="0" err="1" smtClean="0">
                <a:latin typeface="Calibri"/>
                <a:cs typeface="Calibri"/>
              </a:rPr>
              <a:t>problemi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-20" dirty="0" err="1">
                <a:latin typeface="Calibri"/>
                <a:cs typeface="Calibri"/>
              </a:rPr>
              <a:t>yaşayan</a:t>
            </a:r>
            <a:r>
              <a:rPr sz="2000" b="1" spc="-20" dirty="0">
                <a:latin typeface="Calibri"/>
                <a:cs typeface="Calibri"/>
              </a:rPr>
              <a:t>  </a:t>
            </a:r>
            <a:r>
              <a:rPr lang="tr-TR" sz="2000" b="1" spc="-20" dirty="0" smtClean="0">
                <a:latin typeface="Calibri"/>
                <a:cs typeface="Calibri"/>
              </a:rPr>
              <a:t>o</a:t>
            </a:r>
            <a:r>
              <a:rPr sz="2000" b="1" spc="-5" dirty="0" err="1" smtClean="0">
                <a:latin typeface="Calibri"/>
                <a:cs typeface="Calibri"/>
              </a:rPr>
              <a:t>kulların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dirty="0" smtClean="0">
                <a:latin typeface="Calibri"/>
                <a:cs typeface="Calibri"/>
              </a:rPr>
              <a:t>İl </a:t>
            </a:r>
            <a:r>
              <a:rPr sz="2000" b="1" dirty="0">
                <a:latin typeface="Calibri"/>
                <a:cs typeface="Calibri"/>
              </a:rPr>
              <a:t>/ İlçe Milli  Eğitim </a:t>
            </a:r>
            <a:r>
              <a:rPr sz="2000" b="1" dirty="0" err="1">
                <a:latin typeface="Calibri"/>
                <a:cs typeface="Calibri"/>
              </a:rPr>
              <a:t>Müdürlüğü</a:t>
            </a:r>
            <a:r>
              <a:rPr sz="2000" b="1" spc="-120" dirty="0">
                <a:latin typeface="Calibri"/>
                <a:cs typeface="Calibri"/>
              </a:rPr>
              <a:t> </a:t>
            </a:r>
            <a:r>
              <a:rPr lang="tr-TR" sz="2000" b="1" spc="-25" dirty="0" smtClean="0">
                <a:latin typeface="Calibri"/>
                <a:cs typeface="Calibri"/>
              </a:rPr>
              <a:t>Bilgi İşlem Bürosuna </a:t>
            </a:r>
            <a:r>
              <a:rPr sz="2000" b="1" spc="-5" dirty="0" err="1" smtClean="0">
                <a:latin typeface="Calibri"/>
                <a:cs typeface="Calibri"/>
              </a:rPr>
              <a:t>başvurmaları</a:t>
            </a:r>
            <a:r>
              <a:rPr lang="tr-TR" sz="2000" b="1" spc="-5" dirty="0" smtClean="0">
                <a:latin typeface="Calibri"/>
                <a:cs typeface="Calibri"/>
              </a:rPr>
              <a:t> g</a:t>
            </a:r>
            <a:r>
              <a:rPr sz="2000" b="1" spc="-25" dirty="0" err="1" smtClean="0">
                <a:latin typeface="Calibri"/>
                <a:cs typeface="Calibri"/>
              </a:rPr>
              <a:t>erekmektedir</a:t>
            </a:r>
            <a:r>
              <a:rPr sz="2000" b="1" spc="-2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4588" y="2020823"/>
            <a:ext cx="1939925" cy="57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Okul </a:t>
            </a:r>
            <a:r>
              <a:rPr sz="1800" spc="-25" dirty="0">
                <a:latin typeface="Calibri"/>
                <a:cs typeface="Calibri"/>
              </a:rPr>
              <a:t>Web </a:t>
            </a:r>
            <a:r>
              <a:rPr sz="1800" spc="-10" dirty="0">
                <a:latin typeface="Calibri"/>
                <a:cs typeface="Calibri"/>
              </a:rPr>
              <a:t>Sitesi</a:t>
            </a:r>
            <a:r>
              <a:rPr sz="1800" spc="-5" dirty="0">
                <a:latin typeface="Calibri"/>
                <a:cs typeface="Calibri"/>
              </a:rPr>
              <a:t> Giriş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Paneli </a:t>
            </a:r>
            <a:r>
              <a:rPr sz="1800" spc="-5" dirty="0">
                <a:latin typeface="Calibri"/>
                <a:cs typeface="Calibri"/>
              </a:rPr>
              <a:t>Adres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örneği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22" y="1794702"/>
            <a:ext cx="5233841" cy="3886200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866394" y="948586"/>
            <a:ext cx="7772400" cy="6796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533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OKUL WEB SİTELERİ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621016" cy="1397000"/>
          </a:xfrm>
          <a:prstGeom prst="rect">
            <a:avLst/>
          </a:prstGeom>
        </p:spPr>
        <p:txBody>
          <a:bodyPr vert="horz" wrap="square" lIns="0" tIns="621792" rIns="0" bIns="0" rtlCol="0">
            <a:spAutoFit/>
          </a:bodyPr>
          <a:lstStyle/>
          <a:p>
            <a:pPr marL="132715" algn="ctr">
              <a:lnSpc>
                <a:spcPct val="100000"/>
              </a:lnSpc>
              <a:tabLst>
                <a:tab pos="7607934" algn="l"/>
              </a:tabLst>
            </a:pPr>
            <a:endParaRPr spc="-45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1808" y="3276600"/>
            <a:ext cx="34290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35"/>
              </a:spcBef>
            </a:pPr>
            <a:r>
              <a:rPr lang="tr-TR" sz="5400" b="1" i="1" dirty="0" smtClean="0">
                <a:solidFill>
                  <a:srgbClr val="404040"/>
                </a:solidFill>
                <a:latin typeface="Calibri"/>
                <a:cs typeface="Calibri"/>
              </a:rPr>
              <a:t>444 7 555</a:t>
            </a:r>
            <a:endParaRPr sz="5400" dirty="0">
              <a:latin typeface="Calibri"/>
              <a:cs typeface="Calibri"/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914400" y="1631727"/>
            <a:ext cx="7772400" cy="6796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5330"/>
              </a:lnSpc>
            </a:pPr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Projesi Çağrı Merkezi</a:t>
            </a:r>
            <a:endParaRPr lang="tr-TR" sz="4000" b="1" u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914400"/>
            <a:ext cx="7621016" cy="1397000"/>
          </a:xfrm>
          <a:prstGeom prst="rect">
            <a:avLst/>
          </a:prstGeom>
        </p:spPr>
        <p:txBody>
          <a:bodyPr vert="horz" wrap="square" lIns="0" tIns="621792" rIns="0" bIns="0" rtlCol="0">
            <a:spAutoFit/>
          </a:bodyPr>
          <a:lstStyle/>
          <a:p>
            <a:pPr marL="132715">
              <a:lnSpc>
                <a:spcPct val="100000"/>
              </a:lnSpc>
              <a:tabLst>
                <a:tab pos="7607934" algn="l"/>
              </a:tabLst>
            </a:pPr>
            <a:r>
              <a:rPr b="0" spc="-1045" dirty="0">
                <a:latin typeface="Times New Roman"/>
                <a:cs typeface="Times New Roman"/>
              </a:rPr>
              <a:t> </a:t>
            </a:r>
            <a:r>
              <a:rPr lang="tr-TR" b="0" spc="-1045" dirty="0" smtClean="0">
                <a:latin typeface="Times New Roman"/>
                <a:cs typeface="Times New Roman"/>
              </a:rPr>
              <a:t>                                         </a:t>
            </a:r>
            <a:r>
              <a:rPr spc="-100" dirty="0" err="1" smtClean="0">
                <a:latin typeface="Calibri Light"/>
                <a:cs typeface="Calibri Light"/>
              </a:rPr>
              <a:t>Vestel</a:t>
            </a:r>
            <a:r>
              <a:rPr spc="-100" dirty="0" smtClean="0">
                <a:latin typeface="Calibri Light"/>
                <a:cs typeface="Calibri Light"/>
              </a:rPr>
              <a:t> </a:t>
            </a:r>
            <a:r>
              <a:rPr spc="-50" dirty="0">
                <a:latin typeface="Calibri Light"/>
                <a:cs typeface="Calibri Light"/>
              </a:rPr>
              <a:t>İletişim</a:t>
            </a:r>
            <a:r>
              <a:rPr spc="-140" dirty="0">
                <a:latin typeface="Calibri Light"/>
                <a:cs typeface="Calibri Light"/>
              </a:rPr>
              <a:t> </a:t>
            </a:r>
            <a:r>
              <a:rPr spc="-45" dirty="0">
                <a:latin typeface="Calibri Light"/>
                <a:cs typeface="Calibri Light"/>
              </a:rPr>
              <a:t>Bilgileri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2708" y="3200400"/>
            <a:ext cx="4267200" cy="122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Çağrı</a:t>
            </a:r>
            <a:r>
              <a:rPr sz="24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Merkezi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4800" b="1" i="1" dirty="0">
                <a:solidFill>
                  <a:srgbClr val="404040"/>
                </a:solidFill>
                <a:latin typeface="Calibri"/>
                <a:cs typeface="Calibri"/>
              </a:rPr>
              <a:t>0 850 222 48</a:t>
            </a:r>
            <a:r>
              <a:rPr sz="4800" b="1" i="1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4800" b="1" i="1" dirty="0" smtClean="0">
                <a:solidFill>
                  <a:srgbClr val="404040"/>
                </a:solidFill>
                <a:latin typeface="Calibri"/>
                <a:cs typeface="Calibri"/>
              </a:rPr>
              <a:t>70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685800" y="1612900"/>
            <a:ext cx="7772400" cy="6451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5330"/>
              </a:lnSpc>
            </a:pPr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Vestel İletişim Bilgileri</a:t>
            </a:r>
            <a:endParaRPr lang="tr-TR" sz="4000" b="1" u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8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04800" y="1447800"/>
            <a:ext cx="8305800" cy="3645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000" indent="457200" algn="ctr">
              <a:lnSpc>
                <a:spcPct val="150000"/>
              </a:lnSpc>
              <a:spcBef>
                <a:spcPts val="600"/>
              </a:spcBef>
            </a:pPr>
            <a:r>
              <a:rPr lang="tr-TR" sz="2000" dirty="0" err="1" smtClean="0">
                <a:latin typeface="Calibri"/>
                <a:cs typeface="Calibri"/>
              </a:rPr>
              <a:t>Telpa</a:t>
            </a:r>
            <a:r>
              <a:rPr lang="tr-TR" sz="2000" dirty="0" smtClean="0">
                <a:latin typeface="Calibri"/>
                <a:cs typeface="Calibri"/>
              </a:rPr>
              <a:t> Genel Merkez</a:t>
            </a:r>
          </a:p>
          <a:p>
            <a:pPr marL="36000" indent="457200" algn="ctr">
              <a:lnSpc>
                <a:spcPct val="150000"/>
              </a:lnSpc>
              <a:spcBef>
                <a:spcPts val="600"/>
              </a:spcBef>
            </a:pPr>
            <a:r>
              <a:rPr sz="2000" dirty="0" smtClean="0">
                <a:latin typeface="Calibri"/>
                <a:cs typeface="Calibri"/>
              </a:rPr>
              <a:t>0 </a:t>
            </a:r>
            <a:r>
              <a:rPr sz="2000" dirty="0">
                <a:latin typeface="Calibri"/>
                <a:cs typeface="Calibri"/>
              </a:rPr>
              <a:t>212 371 00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00</a:t>
            </a:r>
          </a:p>
          <a:p>
            <a:pPr marL="36000" indent="457200" algn="ctr">
              <a:lnSpc>
                <a:spcPct val="150000"/>
              </a:lnSpc>
              <a:spcBef>
                <a:spcPts val="600"/>
              </a:spcBef>
            </a:pPr>
            <a:r>
              <a:rPr sz="2000" spc="-35" dirty="0">
                <a:latin typeface="Calibri"/>
                <a:cs typeface="Calibri"/>
              </a:rPr>
              <a:t>Telpa </a:t>
            </a:r>
            <a:r>
              <a:rPr sz="2000" dirty="0">
                <a:latin typeface="Calibri"/>
                <a:cs typeface="Calibri"/>
              </a:rPr>
              <a:t>Çağrı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Merkezi</a:t>
            </a:r>
            <a:endParaRPr sz="2000" dirty="0">
              <a:latin typeface="Calibri"/>
              <a:cs typeface="Calibri"/>
            </a:endParaRPr>
          </a:p>
          <a:p>
            <a:pPr marL="36000" indent="457200" algn="ctr">
              <a:lnSpc>
                <a:spcPct val="150000"/>
              </a:lnSpc>
              <a:spcBef>
                <a:spcPts val="600"/>
              </a:spcBef>
            </a:pPr>
            <a:r>
              <a:rPr sz="2000" dirty="0">
                <a:latin typeface="Calibri"/>
                <a:cs typeface="Calibri"/>
              </a:rPr>
              <a:t>0 800 211 28 </a:t>
            </a:r>
            <a:r>
              <a:rPr sz="2000" spc="-5" dirty="0" smtClean="0">
                <a:latin typeface="Calibri"/>
                <a:cs typeface="Calibri"/>
              </a:rPr>
              <a:t>44</a:t>
            </a:r>
            <a:r>
              <a:rPr lang="tr-TR" sz="2000" spc="-5" dirty="0" smtClean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(</a:t>
            </a:r>
            <a:r>
              <a:rPr sz="2000" spc="-5" dirty="0" err="1">
                <a:latin typeface="Calibri"/>
                <a:cs typeface="Calibri"/>
              </a:rPr>
              <a:t>sabit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 err="1" smtClean="0">
                <a:latin typeface="Calibri"/>
                <a:cs typeface="Calibri"/>
              </a:rPr>
              <a:t>Hattan</a:t>
            </a:r>
            <a:r>
              <a:rPr lang="tr-TR" sz="2000" spc="-20" dirty="0" smtClean="0">
                <a:latin typeface="Calibri"/>
                <a:cs typeface="Calibri"/>
              </a:rPr>
              <a:t> </a:t>
            </a:r>
            <a:r>
              <a:rPr sz="2000" spc="-10" dirty="0" err="1" smtClean="0">
                <a:latin typeface="Calibri"/>
                <a:cs typeface="Calibri"/>
              </a:rPr>
              <a:t>Aranac</a:t>
            </a:r>
            <a:r>
              <a:rPr lang="tr-TR" sz="2000" spc="-10" dirty="0" smtClean="0">
                <a:latin typeface="Calibri"/>
                <a:cs typeface="Calibri"/>
              </a:rPr>
              <a:t>a</a:t>
            </a:r>
            <a:r>
              <a:rPr sz="2000" spc="-10" dirty="0" smtClean="0">
                <a:latin typeface="Calibri"/>
                <a:cs typeface="Calibri"/>
              </a:rPr>
              <a:t>k</a:t>
            </a:r>
            <a:r>
              <a:rPr sz="2000" spc="-10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36000" indent="457200" algn="ctr">
              <a:lnSpc>
                <a:spcPct val="150000"/>
              </a:lnSpc>
              <a:spcBef>
                <a:spcPts val="600"/>
              </a:spcBef>
            </a:pPr>
            <a:r>
              <a:rPr sz="2000" spc="-35" dirty="0">
                <a:latin typeface="Calibri"/>
                <a:cs typeface="Calibri"/>
              </a:rPr>
              <a:t>Telpa </a:t>
            </a:r>
            <a:r>
              <a:rPr sz="2000" spc="-30" dirty="0">
                <a:latin typeface="Calibri"/>
                <a:cs typeface="Calibri"/>
              </a:rPr>
              <a:t>Tablet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" dirty="0" err="1" smtClean="0">
                <a:latin typeface="Calibri"/>
                <a:cs typeface="Calibri"/>
              </a:rPr>
              <a:t>Sorumlusu</a:t>
            </a:r>
            <a:r>
              <a:rPr lang="tr-TR" sz="2000" spc="-5" dirty="0" smtClean="0">
                <a:latin typeface="Calibri"/>
                <a:cs typeface="Calibri"/>
              </a:rPr>
              <a:t> </a:t>
            </a:r>
          </a:p>
          <a:p>
            <a:pPr marL="36000" indent="457200" algn="ctr">
              <a:lnSpc>
                <a:spcPct val="150000"/>
              </a:lnSpc>
              <a:spcBef>
                <a:spcPts val="600"/>
              </a:spcBef>
            </a:pPr>
            <a:r>
              <a:rPr sz="2000" spc="-5" dirty="0" err="1" smtClean="0">
                <a:latin typeface="Calibri"/>
                <a:cs typeface="Calibri"/>
              </a:rPr>
              <a:t>Sabri</a:t>
            </a:r>
            <a:r>
              <a:rPr sz="2000" spc="-8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Carti</a:t>
            </a:r>
            <a:endParaRPr sz="2000" dirty="0">
              <a:latin typeface="Calibri"/>
              <a:cs typeface="Calibri"/>
            </a:endParaRPr>
          </a:p>
          <a:p>
            <a:pPr marL="36000" indent="457200" algn="ctr">
              <a:lnSpc>
                <a:spcPct val="150000"/>
              </a:lnSpc>
              <a:spcBef>
                <a:spcPts val="600"/>
              </a:spcBef>
            </a:pPr>
            <a:r>
              <a:rPr sz="2000" spc="-10" dirty="0" smtClean="0">
                <a:latin typeface="Calibri"/>
                <a:cs typeface="Calibri"/>
                <a:hlinkClick r:id="rId2"/>
              </a:rPr>
              <a:t>sabricarti@telpa.com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685799" y="381000"/>
            <a:ext cx="7772400" cy="6796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5330"/>
              </a:lnSpc>
            </a:pPr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TABLET SORUNLARI DESTEK HATTI	</a:t>
            </a:r>
            <a:endParaRPr lang="tr-TR" sz="4000" b="1" u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1245" y="1887473"/>
            <a:ext cx="3836035" cy="319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880">
              <a:lnSpc>
                <a:spcPct val="90000"/>
              </a:lnSpc>
            </a:pP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Fatih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Projesi 1.Faz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Kapsamında  Ortaöğretim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Genel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Müdürlüğü’ne 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bağlı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Calibri"/>
                <a:cs typeface="Calibri"/>
              </a:rPr>
              <a:t>65</a:t>
            </a:r>
            <a:r>
              <a:rPr sz="20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Liseye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ağ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alt yapısı kurulumu 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tamamlanmıştır.</a:t>
            </a:r>
            <a:endParaRPr sz="2000" dirty="0">
              <a:latin typeface="Calibri"/>
              <a:cs typeface="Calibri"/>
            </a:endParaRPr>
          </a:p>
          <a:p>
            <a:pPr marL="12700" marR="431165" indent="170180">
              <a:lnSpc>
                <a:spcPct val="90000"/>
              </a:lnSpc>
              <a:spcBef>
                <a:spcPts val="1405"/>
              </a:spcBef>
            </a:pP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2.Faz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Kapsamında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Mesleki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ve  </a:t>
            </a:r>
            <a:r>
              <a:rPr sz="2000" spc="-30" dirty="0">
                <a:solidFill>
                  <a:srgbClr val="404040"/>
                </a:solidFill>
                <a:latin typeface="Calibri"/>
                <a:cs typeface="Calibri"/>
              </a:rPr>
              <a:t>Teknik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Eğim Genel Müdürlüğü</a:t>
            </a:r>
            <a:r>
              <a:rPr sz="20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ile  </a:t>
            </a:r>
            <a:r>
              <a:rPr sz="2000" spc="-40" dirty="0">
                <a:solidFill>
                  <a:srgbClr val="404040"/>
                </a:solidFill>
                <a:latin typeface="Calibri"/>
                <a:cs typeface="Calibri"/>
              </a:rPr>
              <a:t>Temel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Eğim Genel Müdürlüğüne 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bağlı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Calibri"/>
                <a:cs typeface="Calibri"/>
              </a:rPr>
              <a:t>205</a:t>
            </a:r>
            <a:r>
              <a:rPr sz="20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Meslek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Lisesi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ve 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Ortaokulumuza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ağ alt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yapısı  kurulması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planlanmış olup, 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çalışmalar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devam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etmektedir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19244" y="2351532"/>
            <a:ext cx="4393692" cy="2386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853440" y="192038"/>
            <a:ext cx="7531607" cy="1465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Projesi</a:t>
            </a:r>
            <a:b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AĞ ALTYAPI KURULUMU</a:t>
            </a:r>
            <a:endParaRPr lang="tr-TR" sz="4000" b="1" kern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491" y="50800"/>
            <a:ext cx="7621016" cy="1397000"/>
          </a:xfrm>
          <a:prstGeom prst="rect">
            <a:avLst/>
          </a:prstGeom>
        </p:spPr>
        <p:txBody>
          <a:bodyPr vert="horz" wrap="square" lIns="0" tIns="621792" rIns="0" bIns="0" rtlCol="0">
            <a:spAutoFit/>
          </a:bodyPr>
          <a:lstStyle/>
          <a:p>
            <a:pPr marL="153035" algn="ctr">
              <a:lnSpc>
                <a:spcPct val="100000"/>
              </a:lnSpc>
              <a:tabLst>
                <a:tab pos="7607934" algn="l"/>
              </a:tabLst>
            </a:pPr>
            <a:r>
              <a:rPr spc="-80" dirty="0"/>
              <a:t>Fatih </a:t>
            </a:r>
            <a:r>
              <a:rPr spc="-65" dirty="0" err="1"/>
              <a:t>Projesi</a:t>
            </a:r>
            <a:r>
              <a:rPr spc="-190" dirty="0"/>
              <a:t> </a:t>
            </a:r>
            <a:r>
              <a:rPr spc="-40" dirty="0" err="1" smtClean="0"/>
              <a:t>Ekibi</a:t>
            </a:r>
            <a:endParaRPr spc="-40" dirty="0"/>
          </a:p>
        </p:txBody>
      </p:sp>
      <p:sp>
        <p:nvSpPr>
          <p:cNvPr id="3" name="Dikdörtgen 2"/>
          <p:cNvSpPr/>
          <p:nvPr/>
        </p:nvSpPr>
        <p:spPr>
          <a:xfrm>
            <a:off x="838200" y="1676400"/>
            <a:ext cx="7010907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838200" y="2438401"/>
            <a:ext cx="7010907" cy="1066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>
            <a:stCxn id="5" idx="0"/>
            <a:endCxn id="5" idx="2"/>
          </p:cNvCxnSpPr>
          <p:nvPr/>
        </p:nvCxnSpPr>
        <p:spPr>
          <a:xfrm>
            <a:off x="4343654" y="2438401"/>
            <a:ext cx="0" cy="1066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2209800" y="17920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YUSUF YALÇIN 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İL MİLLİ EĞİTİM ŞUBE MÜDÜRÜ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524000" y="249623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OSMAN BAYRAM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</a:rPr>
              <a:t>BT İL </a:t>
            </a:r>
            <a:r>
              <a:rPr lang="tr-TR" dirty="0" smtClean="0">
                <a:solidFill>
                  <a:schemeClr val="bg1"/>
                </a:solidFill>
              </a:rPr>
              <a:t>KOORDİNATÖRÜ</a:t>
            </a:r>
          </a:p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962400" y="251568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ÜMİT YEL</a:t>
            </a:r>
          </a:p>
          <a:p>
            <a:pPr algn="ctr"/>
            <a:r>
              <a:rPr lang="tr-TR" dirty="0">
                <a:solidFill>
                  <a:schemeClr val="bg1"/>
                </a:solidFill>
              </a:rPr>
              <a:t>BT İL KOORD. YRD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838200" y="3733800"/>
            <a:ext cx="7010907" cy="1066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smtClean="0"/>
              <a:t> İL MEM İRTİBAT NUMARASI:277 </a:t>
            </a:r>
            <a:r>
              <a:rPr lang="tr-TR" sz="3000" b="1" dirty="0" smtClean="0"/>
              <a:t>10 30</a:t>
            </a:r>
            <a:endParaRPr lang="tr-TR" sz="3000" b="1" dirty="0"/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685799" y="743643"/>
            <a:ext cx="7772400" cy="6796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5330"/>
              </a:lnSpc>
            </a:pPr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FATİH PROJESİ EKİBİ</a:t>
            </a:r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	</a:t>
            </a:r>
            <a:endParaRPr lang="tr-TR" sz="4000" b="1" u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491" y="50800"/>
            <a:ext cx="7621016" cy="1397000"/>
          </a:xfrm>
          <a:prstGeom prst="rect">
            <a:avLst/>
          </a:prstGeom>
        </p:spPr>
        <p:txBody>
          <a:bodyPr vert="horz" wrap="square" lIns="0" tIns="621792" rIns="0" bIns="0" rtlCol="0">
            <a:spAutoFit/>
          </a:bodyPr>
          <a:lstStyle/>
          <a:p>
            <a:pPr marL="153035">
              <a:lnSpc>
                <a:spcPct val="100000"/>
              </a:lnSpc>
              <a:tabLst>
                <a:tab pos="7607934" algn="l"/>
              </a:tabLst>
            </a:pPr>
            <a:r>
              <a:rPr spc="-80" dirty="0"/>
              <a:t>Fatih </a:t>
            </a:r>
            <a:r>
              <a:rPr spc="-65" dirty="0" err="1"/>
              <a:t>Projesi</a:t>
            </a:r>
            <a:r>
              <a:rPr spc="-190" dirty="0"/>
              <a:t> </a:t>
            </a:r>
            <a:r>
              <a:rPr spc="-40" dirty="0" err="1" smtClean="0"/>
              <a:t>Ekibi</a:t>
            </a:r>
            <a:r>
              <a:rPr lang="tr-TR" spc="-40" dirty="0" smtClean="0"/>
              <a:t>-</a:t>
            </a:r>
            <a:r>
              <a:rPr spc="-40" dirty="0"/>
              <a:t>	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10818" y="1462391"/>
            <a:ext cx="2438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HÜSEYİN KESKİN</a:t>
            </a:r>
          </a:p>
          <a:p>
            <a:pPr algn="ctr"/>
            <a:r>
              <a:rPr lang="tr-TR" b="1" dirty="0"/>
              <a:t>KARESİ </a:t>
            </a:r>
          </a:p>
          <a:p>
            <a:pPr algn="ctr"/>
            <a:r>
              <a:rPr lang="tr-TR" b="1" dirty="0"/>
              <a:t>FATİH </a:t>
            </a:r>
            <a:r>
              <a:rPr lang="tr-TR" b="1" dirty="0" smtClean="0"/>
              <a:t>EĞİTMENİ</a:t>
            </a:r>
            <a:endParaRPr lang="tr-TR" b="1" dirty="0"/>
          </a:p>
          <a:p>
            <a:pPr algn="ctr"/>
            <a:r>
              <a:rPr lang="tr-TR" dirty="0" smtClean="0"/>
              <a:t>SORUMLU </a:t>
            </a:r>
            <a:r>
              <a:rPr lang="tr-TR" dirty="0" smtClean="0"/>
              <a:t>İLÇELER: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KARESİ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SINDIRGI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KEPSUT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475688" y="14478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RAMAZAN DURMUŞ</a:t>
            </a:r>
          </a:p>
          <a:p>
            <a:pPr algn="ctr"/>
            <a:r>
              <a:rPr lang="tr-TR" b="1" dirty="0"/>
              <a:t>ALTIEYLÜL </a:t>
            </a:r>
          </a:p>
          <a:p>
            <a:pPr algn="ctr"/>
            <a:r>
              <a:rPr lang="tr-TR" b="1" dirty="0"/>
              <a:t>FATİH EĞİTMENİ</a:t>
            </a:r>
          </a:p>
          <a:p>
            <a:pPr algn="ctr"/>
            <a:r>
              <a:rPr lang="tr-TR" dirty="0" smtClean="0"/>
              <a:t>SORUMLU </a:t>
            </a:r>
            <a:r>
              <a:rPr lang="tr-TR" dirty="0" smtClean="0"/>
              <a:t>İLÇELER: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ALTIEYLÜL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SUSURLUK</a:t>
            </a:r>
            <a:endParaRPr lang="tr-TR" b="1" dirty="0">
              <a:solidFill>
                <a:srgbClr val="C00000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668060" y="1470497"/>
            <a:ext cx="2019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HASAN ARABACI</a:t>
            </a:r>
          </a:p>
          <a:p>
            <a:pPr algn="ctr"/>
            <a:r>
              <a:rPr lang="tr-TR" b="1" dirty="0"/>
              <a:t>BANDIRMA</a:t>
            </a:r>
          </a:p>
          <a:p>
            <a:pPr algn="ctr"/>
            <a:r>
              <a:rPr lang="tr-TR" b="1" dirty="0"/>
              <a:t>FATİH EĞİTMENİ</a:t>
            </a:r>
          </a:p>
          <a:p>
            <a:pPr algn="ctr"/>
            <a:r>
              <a:rPr lang="tr-TR" dirty="0" smtClean="0"/>
              <a:t>SORUMLU </a:t>
            </a:r>
            <a:r>
              <a:rPr lang="tr-TR" dirty="0" smtClean="0"/>
              <a:t>İLÇELER</a:t>
            </a:r>
            <a:r>
              <a:rPr lang="tr-TR" dirty="0"/>
              <a:t>: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BANDIRMA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ERDEK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10817" y="3886200"/>
            <a:ext cx="2438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MUSTAFA ASKIN</a:t>
            </a:r>
          </a:p>
          <a:p>
            <a:pPr algn="ctr"/>
            <a:r>
              <a:rPr lang="tr-TR" b="1" dirty="0"/>
              <a:t>EDREMİT </a:t>
            </a:r>
          </a:p>
          <a:p>
            <a:pPr algn="ctr"/>
            <a:r>
              <a:rPr lang="tr-TR" b="1" dirty="0"/>
              <a:t>FATİH EĞİTMENİ</a:t>
            </a:r>
          </a:p>
          <a:p>
            <a:pPr algn="ctr"/>
            <a:r>
              <a:rPr lang="tr-TR" dirty="0" smtClean="0"/>
              <a:t>SORUMLU </a:t>
            </a:r>
            <a:r>
              <a:rPr lang="tr-TR" dirty="0" smtClean="0"/>
              <a:t>İLÇELER: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EDREMİT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BALYA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DURSUNBEY</a:t>
            </a:r>
            <a:endParaRPr lang="tr-TR" b="1" dirty="0">
              <a:solidFill>
                <a:srgbClr val="C00000"/>
              </a:solidFill>
            </a:endParaRPr>
          </a:p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algn="ctr"/>
            <a:endParaRPr lang="tr-TR" dirty="0"/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509777" y="1470497"/>
            <a:ext cx="25531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SELMAN SÖNMEZ</a:t>
            </a:r>
          </a:p>
          <a:p>
            <a:pPr algn="ctr"/>
            <a:r>
              <a:rPr lang="tr-TR" b="1" dirty="0"/>
              <a:t>EDREMİT</a:t>
            </a:r>
          </a:p>
          <a:p>
            <a:pPr algn="ctr"/>
            <a:r>
              <a:rPr lang="tr-TR" b="1" dirty="0"/>
              <a:t>FATİH EĞİTMENİ</a:t>
            </a:r>
          </a:p>
          <a:p>
            <a:pPr algn="ctr"/>
            <a:r>
              <a:rPr lang="tr-TR" dirty="0" smtClean="0"/>
              <a:t>SORUMLU </a:t>
            </a:r>
            <a:r>
              <a:rPr lang="tr-TR" dirty="0" smtClean="0"/>
              <a:t>İLÇELER</a:t>
            </a:r>
            <a:r>
              <a:rPr lang="tr-TR" dirty="0"/>
              <a:t>: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EDREMİT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BİGADİÇ</a:t>
            </a:r>
            <a:endParaRPr lang="tr-TR" b="1" dirty="0">
              <a:solidFill>
                <a:srgbClr val="FF0000"/>
              </a:solidFill>
            </a:endParaRPr>
          </a:p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algn="ctr"/>
            <a:endParaRPr lang="tr-TR" dirty="0"/>
          </a:p>
          <a:p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416768" y="3917003"/>
            <a:ext cx="2438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HAKSAL HAKERİ</a:t>
            </a:r>
          </a:p>
          <a:p>
            <a:pPr algn="ctr"/>
            <a:r>
              <a:rPr lang="tr-TR" b="1" dirty="0"/>
              <a:t>BURHANİYE</a:t>
            </a:r>
          </a:p>
          <a:p>
            <a:pPr algn="ctr"/>
            <a:r>
              <a:rPr lang="tr-TR" b="1" dirty="0"/>
              <a:t>FATİH EĞİTMENİ</a:t>
            </a:r>
          </a:p>
          <a:p>
            <a:pPr algn="ctr"/>
            <a:r>
              <a:rPr lang="tr-TR" dirty="0" smtClean="0"/>
              <a:t>SORUMLU </a:t>
            </a:r>
            <a:r>
              <a:rPr lang="tr-TR" dirty="0" smtClean="0"/>
              <a:t>İLÇELER: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BURHANİYE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AYVALIK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MANYAS</a:t>
            </a:r>
            <a:endParaRPr lang="tr-TR" b="1" dirty="0">
              <a:solidFill>
                <a:srgbClr val="C00000"/>
              </a:solidFill>
            </a:endParaRPr>
          </a:p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algn="ctr"/>
            <a:endParaRPr lang="tr-TR" dirty="0"/>
          </a:p>
          <a:p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458509" y="3886200"/>
            <a:ext cx="2438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HASAN KULAK</a:t>
            </a:r>
          </a:p>
          <a:p>
            <a:pPr algn="ctr"/>
            <a:r>
              <a:rPr lang="tr-TR" b="1" dirty="0"/>
              <a:t>BURHANİYE</a:t>
            </a:r>
          </a:p>
          <a:p>
            <a:pPr algn="ctr"/>
            <a:r>
              <a:rPr lang="tr-TR" b="1" dirty="0"/>
              <a:t>FATİH EĞİTMENİ</a:t>
            </a:r>
          </a:p>
          <a:p>
            <a:pPr algn="ctr"/>
            <a:r>
              <a:rPr lang="tr-TR" dirty="0" smtClean="0"/>
              <a:t>SORUMLU </a:t>
            </a:r>
            <a:r>
              <a:rPr lang="tr-TR" dirty="0" smtClean="0"/>
              <a:t>İLÇELER: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BURHANİYE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GÖNEN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MARMARA</a:t>
            </a:r>
            <a:endParaRPr lang="tr-TR" b="1" dirty="0">
              <a:solidFill>
                <a:srgbClr val="C00000"/>
              </a:solidFill>
            </a:endParaRPr>
          </a:p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algn="ctr"/>
            <a:endParaRPr lang="tr-TR" dirty="0"/>
          </a:p>
          <a:p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6490322" y="3917003"/>
            <a:ext cx="2438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MUSA KOÇ</a:t>
            </a:r>
          </a:p>
          <a:p>
            <a:pPr algn="ctr"/>
            <a:r>
              <a:rPr lang="tr-TR" b="1" dirty="0"/>
              <a:t>GÖMEÇ</a:t>
            </a:r>
          </a:p>
          <a:p>
            <a:pPr algn="ctr"/>
            <a:r>
              <a:rPr lang="tr-TR" b="1" dirty="0"/>
              <a:t>FATİH EĞİTMENİ</a:t>
            </a:r>
          </a:p>
          <a:p>
            <a:pPr algn="ctr"/>
            <a:r>
              <a:rPr lang="tr-TR" dirty="0" smtClean="0"/>
              <a:t>SORUMLU </a:t>
            </a:r>
            <a:r>
              <a:rPr lang="tr-TR" dirty="0" smtClean="0"/>
              <a:t>İLÇELER: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BURHANİYE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GÖMEÇ</a:t>
            </a:r>
          </a:p>
          <a:p>
            <a:pPr algn="ctr"/>
            <a:r>
              <a:rPr lang="tr-TR" b="1" dirty="0" smtClean="0">
                <a:solidFill>
                  <a:srgbClr val="C00000"/>
                </a:solidFill>
              </a:rPr>
              <a:t>İVRİNDİ</a:t>
            </a:r>
            <a:endParaRPr lang="tr-TR" b="1" dirty="0">
              <a:solidFill>
                <a:srgbClr val="C00000"/>
              </a:solidFill>
            </a:endParaRPr>
          </a:p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algn="ctr"/>
            <a:endParaRPr lang="tr-TR" dirty="0"/>
          </a:p>
          <a:p>
            <a:endParaRPr lang="tr-TR" dirty="0"/>
          </a:p>
        </p:txBody>
      </p:sp>
      <p:sp>
        <p:nvSpPr>
          <p:cNvPr id="15" name="object 3"/>
          <p:cNvSpPr txBox="1">
            <a:spLocks/>
          </p:cNvSpPr>
          <p:nvPr/>
        </p:nvSpPr>
        <p:spPr>
          <a:xfrm>
            <a:off x="781860" y="653602"/>
            <a:ext cx="7772400" cy="67967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lnSpc>
                <a:spcPts val="5330"/>
              </a:lnSpc>
            </a:pPr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FATİH PROJESİ EKİBİ</a:t>
            </a:r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	</a:t>
            </a:r>
            <a:endParaRPr lang="tr-TR" sz="4000" b="1" u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34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76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799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199"/>
                </a:moveTo>
                <a:lnTo>
                  <a:pt x="9144000" y="457199"/>
                </a:lnTo>
                <a:lnTo>
                  <a:pt x="91440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2646" y="2096976"/>
            <a:ext cx="741870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750" indent="55880" algn="just">
              <a:lnSpc>
                <a:spcPct val="90000"/>
              </a:lnSpc>
            </a:pPr>
            <a:r>
              <a:rPr lang="tr-TR" sz="2000" spc="-15" dirty="0" smtClean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spc="-15" dirty="0" err="1" smtClean="0">
                <a:solidFill>
                  <a:srgbClr val="404040"/>
                </a:solidFill>
                <a:latin typeface="Calibri"/>
                <a:cs typeface="Calibri"/>
              </a:rPr>
              <a:t>Fatih</a:t>
            </a:r>
            <a:r>
              <a:rPr sz="2000" spc="-1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Projesi kapsamında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ilimizde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Din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Öğretimi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Genel Müdürlüğü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ile  Ortaöğretim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Genel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Müdürlüğü’ne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bağlı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dirty="0" smtClean="0">
                <a:solidFill>
                  <a:srgbClr val="404040"/>
                </a:solidFill>
                <a:latin typeface="Calibri"/>
                <a:cs typeface="Calibri"/>
              </a:rPr>
              <a:t>65</a:t>
            </a:r>
            <a:r>
              <a:rPr sz="200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 err="1" smtClean="0">
                <a:solidFill>
                  <a:srgbClr val="404040"/>
                </a:solidFill>
                <a:latin typeface="Calibri"/>
                <a:cs typeface="Calibri"/>
              </a:rPr>
              <a:t>Lisemizde</a:t>
            </a:r>
            <a:r>
              <a:rPr sz="2000" spc="-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Calibri"/>
                <a:cs typeface="Calibri"/>
              </a:rPr>
              <a:t>4790</a:t>
            </a:r>
            <a:r>
              <a:rPr sz="200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404040"/>
                </a:solidFill>
                <a:latin typeface="Calibri"/>
                <a:cs typeface="Calibri"/>
              </a:rPr>
              <a:t>öğretmen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tr-TR" sz="2000" dirty="0" smtClean="0">
                <a:solidFill>
                  <a:srgbClr val="FF0000"/>
                </a:solidFill>
                <a:latin typeface="Calibri"/>
                <a:cs typeface="Calibri"/>
              </a:rPr>
              <a:t>5139</a:t>
            </a:r>
            <a:r>
              <a:rPr sz="200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Öğrenci olmak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üzerere </a:t>
            </a:r>
            <a:r>
              <a:rPr sz="2000" spc="-5" dirty="0" err="1">
                <a:solidFill>
                  <a:srgbClr val="404040"/>
                </a:solidFill>
                <a:latin typeface="Calibri"/>
                <a:cs typeface="Calibri"/>
              </a:rPr>
              <a:t>toplam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Calibri"/>
                <a:cs typeface="Calibri"/>
              </a:rPr>
              <a:t>19929</a:t>
            </a:r>
            <a:r>
              <a:rPr sz="200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404040"/>
                </a:solidFill>
                <a:latin typeface="Calibri"/>
                <a:cs typeface="Calibri"/>
              </a:rPr>
              <a:t>adet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30" dirty="0" smtClean="0">
                <a:solidFill>
                  <a:srgbClr val="404040"/>
                </a:solidFill>
                <a:latin typeface="Calibri"/>
                <a:cs typeface="Calibri"/>
              </a:rPr>
              <a:t>Table</a:t>
            </a:r>
            <a:r>
              <a:rPr lang="tr-TR" sz="2000" spc="-30" dirty="0" smtClean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000" spc="-3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404040"/>
                </a:solidFill>
                <a:latin typeface="Calibri"/>
                <a:cs typeface="Calibri"/>
              </a:rPr>
              <a:t>Bilgisayar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spc="-5" dirty="0" err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000" spc="-5" dirty="0" err="1" smtClean="0">
                <a:solidFill>
                  <a:srgbClr val="404040"/>
                </a:solidFill>
                <a:latin typeface="Calibri"/>
                <a:cs typeface="Calibri"/>
              </a:rPr>
              <a:t>eti</a:t>
            </a:r>
            <a:r>
              <a:rPr sz="2000" spc="-5" dirty="0" smtClean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lang="tr-TR" sz="2000" spc="-5" dirty="0" smtClean="0">
                <a:solidFill>
                  <a:srgbClr val="404040"/>
                </a:solidFill>
                <a:latin typeface="Calibri"/>
                <a:cs typeface="Calibri"/>
              </a:rPr>
              <a:t>dağıtılmıştır.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648588" y="305108"/>
            <a:ext cx="7632763" cy="1465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Projesi</a:t>
            </a:r>
          </a:p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TABLET DAĞITIMI</a:t>
            </a:r>
            <a:endParaRPr lang="tr-TR" sz="4000" b="1" kern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8" name="Picture 6" descr="http://1.bp.blogspot.com/-jThqNpkGne8/VjkP_rB41WI/AAAAAAAAAIk/gdYA2WYz9pA/s640/eta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99895"/>
            <a:ext cx="2895600" cy="208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2002" y="2209800"/>
            <a:ext cx="7464425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3350" algn="just">
              <a:lnSpc>
                <a:spcPts val="2160"/>
              </a:lnSpc>
            </a:pPr>
            <a:r>
              <a:rPr lang="tr-TR" sz="2000" spc="-15" dirty="0" smtClean="0">
                <a:solidFill>
                  <a:srgbClr val="404040"/>
                </a:solidFill>
                <a:latin typeface="Calibri"/>
                <a:cs typeface="Calibri"/>
              </a:rPr>
              <a:t>     </a:t>
            </a:r>
            <a:r>
              <a:rPr sz="2000" spc="-15" dirty="0" err="1" smtClean="0">
                <a:solidFill>
                  <a:srgbClr val="404040"/>
                </a:solidFill>
                <a:latin typeface="Calibri"/>
                <a:cs typeface="Calibri"/>
              </a:rPr>
              <a:t>Fatih</a:t>
            </a:r>
            <a:r>
              <a:rPr sz="2000" spc="-15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Projesi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1.Fazda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Orta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Öğretim Genel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Müdürlüğüne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Din Öğretimi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Genel Müdürlüğüne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bağlı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dirty="0" smtClean="0">
                <a:solidFill>
                  <a:srgbClr val="404040"/>
                </a:solidFill>
                <a:latin typeface="Calibri"/>
                <a:cs typeface="Calibri"/>
              </a:rPr>
              <a:t>65</a:t>
            </a:r>
            <a:r>
              <a:rPr sz="200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Lisemize </a:t>
            </a:r>
            <a:r>
              <a:rPr sz="2000" spc="-5" dirty="0" err="1">
                <a:solidFill>
                  <a:srgbClr val="404040"/>
                </a:solidFill>
                <a:latin typeface="Calibri"/>
                <a:cs typeface="Calibri"/>
              </a:rPr>
              <a:t>toplam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dirty="0" smtClean="0">
                <a:solidFill>
                  <a:srgbClr val="404040"/>
                </a:solidFill>
                <a:latin typeface="Calibri"/>
                <a:cs typeface="Calibri"/>
              </a:rPr>
              <a:t>65</a:t>
            </a:r>
            <a:r>
              <a:rPr sz="200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adet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A3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veya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A4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yazıcı 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dağımı</a:t>
            </a:r>
            <a:r>
              <a:rPr sz="20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yapılmıştır.</a:t>
            </a:r>
            <a:endParaRPr sz="2000" dirty="0">
              <a:latin typeface="Calibri"/>
              <a:cs typeface="Calibri"/>
            </a:endParaRPr>
          </a:p>
          <a:p>
            <a:pPr marL="12700" marR="5080" indent="284480">
              <a:lnSpc>
                <a:spcPts val="2160"/>
              </a:lnSpc>
              <a:spcBef>
                <a:spcPts val="1405"/>
              </a:spcBef>
            </a:pP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Fatih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Projesi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2 </a:t>
            </a:r>
            <a:r>
              <a:rPr sz="2000" spc="-20" dirty="0" err="1">
                <a:solidFill>
                  <a:srgbClr val="404040"/>
                </a:solidFill>
                <a:latin typeface="Calibri"/>
                <a:cs typeface="Calibri"/>
              </a:rPr>
              <a:t>Fazda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spc="-5" dirty="0" smtClean="0">
                <a:solidFill>
                  <a:srgbClr val="404040"/>
                </a:solidFill>
                <a:latin typeface="Calibri"/>
                <a:cs typeface="Calibri"/>
              </a:rPr>
              <a:t>tüm okullarımıza A3 veya A4 yazıcı verilmiştir.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817834" y="304800"/>
            <a:ext cx="7632763" cy="1465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Projesi</a:t>
            </a:r>
          </a:p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A3/A4 YAZICI</a:t>
            </a:r>
          </a:p>
        </p:txBody>
      </p:sp>
      <p:pic>
        <p:nvPicPr>
          <p:cNvPr id="6" name="Picture 4" descr="http://fatihprojesi.meb.gov.tr/genelicerikresim/h1406131427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1665398" cy="16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2004" y="1845183"/>
            <a:ext cx="7343140" cy="1225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2700" marR="5080" indent="170180">
              <a:lnSpc>
                <a:spcPts val="2160"/>
              </a:lnSpc>
            </a:pP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Fatih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Projesi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1.Faz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kapsamında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olan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Ortaöğretim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Genel Müdürlüğüne  </a:t>
            </a:r>
            <a:r>
              <a:rPr sz="2000" dirty="0" err="1">
                <a:solidFill>
                  <a:srgbClr val="404040"/>
                </a:solidFill>
                <a:latin typeface="Calibri"/>
                <a:cs typeface="Calibri"/>
              </a:rPr>
              <a:t>bağlı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dirty="0" smtClean="0">
                <a:solidFill>
                  <a:srgbClr val="404040"/>
                </a:solidFill>
                <a:latin typeface="Calibri"/>
                <a:cs typeface="Calibri"/>
              </a:rPr>
              <a:t>65</a:t>
            </a:r>
            <a:r>
              <a:rPr sz="200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Anadolu </a:t>
            </a:r>
            <a:r>
              <a:rPr sz="2000" spc="-5" dirty="0" err="1">
                <a:solidFill>
                  <a:srgbClr val="404040"/>
                </a:solidFill>
                <a:latin typeface="Calibri"/>
                <a:cs typeface="Calibri"/>
              </a:rPr>
              <a:t>Lisesine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dirty="0" smtClean="0">
                <a:solidFill>
                  <a:srgbClr val="404040"/>
                </a:solidFill>
                <a:latin typeface="Calibri"/>
                <a:cs typeface="Calibri"/>
              </a:rPr>
              <a:t>65</a:t>
            </a:r>
            <a:r>
              <a:rPr sz="2000" dirty="0" smtClean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adet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döküman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kamera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dağıtımı</a:t>
            </a:r>
            <a:r>
              <a:rPr sz="20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yapılmıştır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Picture 2" descr="http://fatihprojesi.meb.gov.tr/genelicerikresim/h1406131425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13" y="3950375"/>
            <a:ext cx="2179262" cy="20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3"/>
          <p:cNvSpPr txBox="1">
            <a:spLocks/>
          </p:cNvSpPr>
          <p:nvPr/>
        </p:nvSpPr>
        <p:spPr>
          <a:xfrm>
            <a:off x="817834" y="304800"/>
            <a:ext cx="7632763" cy="1465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Projesi</a:t>
            </a:r>
          </a:p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DOKÜMAN KAMERA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1792" rIns="0" bIns="0" rtlCol="0">
            <a:spAutoFit/>
          </a:bodyPr>
          <a:lstStyle/>
          <a:p>
            <a:pPr marL="132715">
              <a:lnSpc>
                <a:spcPct val="100000"/>
              </a:lnSpc>
              <a:tabLst>
                <a:tab pos="7607934" algn="l"/>
              </a:tabLst>
            </a:pPr>
            <a:r>
              <a:rPr b="0" spc="-1045" dirty="0">
                <a:latin typeface="Times New Roman"/>
                <a:cs typeface="Times New Roman"/>
              </a:rPr>
              <a:t> </a:t>
            </a:r>
            <a:r>
              <a:rPr spc="-80" dirty="0">
                <a:latin typeface="Calibri Light"/>
                <a:cs typeface="Calibri Light"/>
              </a:rPr>
              <a:t>Fatih </a:t>
            </a:r>
            <a:r>
              <a:rPr spc="-65" dirty="0" err="1">
                <a:latin typeface="Calibri Light"/>
                <a:cs typeface="Calibri Light"/>
              </a:rPr>
              <a:t>Projesi</a:t>
            </a:r>
            <a:r>
              <a:rPr spc="-65" dirty="0">
                <a:latin typeface="Calibri Light"/>
                <a:cs typeface="Calibri Light"/>
              </a:rPr>
              <a:t> </a:t>
            </a:r>
            <a:r>
              <a:rPr lang="tr-TR" spc="-65" dirty="0" smtClean="0"/>
              <a:t>&gt;&gt;</a:t>
            </a:r>
            <a:r>
              <a:rPr spc="-40" dirty="0" smtClean="0">
                <a:solidFill>
                  <a:srgbClr val="FF0000"/>
                </a:solidFill>
                <a:latin typeface="Calibri Light"/>
                <a:cs typeface="Calibri Light"/>
              </a:rPr>
              <a:t>Fiber</a:t>
            </a:r>
            <a:r>
              <a:rPr spc="-195" dirty="0" smtClean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pc="-60" dirty="0">
                <a:solidFill>
                  <a:srgbClr val="FF0000"/>
                </a:solidFill>
                <a:latin typeface="Calibri Light"/>
                <a:cs typeface="Calibri Light"/>
              </a:rPr>
              <a:t>İnternet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2644" y="2438400"/>
            <a:ext cx="745870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Fatih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Projesi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1.Faz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kapsamında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olan Din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Öğretimi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Genel Müdürlüğü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ile  Ortaöğretim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Genel Müdürlüğüne bağlı Ağ Alt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yapısı kurulmuş </a:t>
            </a:r>
            <a:r>
              <a:rPr sz="2000" spc="-5" dirty="0" err="1">
                <a:solidFill>
                  <a:srgbClr val="404040"/>
                </a:solidFill>
                <a:latin typeface="Calibri"/>
                <a:cs typeface="Calibri"/>
              </a:rPr>
              <a:t>olan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tr-TR" sz="2000" dirty="0" smtClean="0">
                <a:solidFill>
                  <a:srgbClr val="404040"/>
                </a:solidFill>
                <a:latin typeface="Calibri"/>
                <a:cs typeface="Calibri"/>
              </a:rPr>
              <a:t>65</a:t>
            </a:r>
            <a:r>
              <a:rPr sz="2000" dirty="0" smtClean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lisemizde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Fiber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İnternet </a:t>
            </a:r>
            <a:r>
              <a:rPr lang="tr-TR" sz="2000" spc="-5" dirty="0" smtClean="0">
                <a:solidFill>
                  <a:srgbClr val="404040"/>
                </a:solidFill>
                <a:latin typeface="Calibri"/>
                <a:cs typeface="Calibri"/>
              </a:rPr>
              <a:t>kullanılmaktadır.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817834" y="304800"/>
            <a:ext cx="7632763" cy="1465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Projesi</a:t>
            </a:r>
          </a:p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FİBER İNTERNET</a:t>
            </a:r>
          </a:p>
        </p:txBody>
      </p:sp>
      <p:pic>
        <p:nvPicPr>
          <p:cNvPr id="1026" name="Picture 2" descr="http://www.recordere.dk/2010/06/articlefiles/3936-Aadalsparke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4762500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668590" y="0"/>
            <a:ext cx="7632763" cy="1465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>
            <a:lvl1pPr>
              <a:defRPr sz="4800" b="0" i="0" u="sng">
                <a:solidFill>
                  <a:srgbClr val="404040"/>
                </a:solidFill>
                <a:latin typeface="Calibri Light"/>
                <a:ea typeface="+mn-ea"/>
                <a:cs typeface="Calibri Light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Fatih </a:t>
            </a: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Projesi</a:t>
            </a:r>
          </a:p>
          <a:p>
            <a:pPr marL="612775" marR="5080" indent="-600710" algn="ctr">
              <a:lnSpc>
                <a:spcPct val="119300"/>
              </a:lnSpc>
            </a:pPr>
            <a:r>
              <a:rPr lang="tr-TR" sz="4000" b="1" u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EBA</a:t>
            </a:r>
          </a:p>
        </p:txBody>
      </p:sp>
      <p:pic>
        <p:nvPicPr>
          <p:cNvPr id="6" name="Picture 2" descr="C:\Users\tolga\Desktop\eba-logo_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909" y="1828800"/>
            <a:ext cx="4778124" cy="4778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1188</Words>
  <Application>Microsoft Office PowerPoint</Application>
  <PresentationFormat>Ekran Gösterisi (4:3)</PresentationFormat>
  <Paragraphs>251</Paragraphs>
  <Slides>41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Wingdings</vt:lpstr>
      <vt:lpstr>Office Theme</vt:lpstr>
      <vt:lpstr>PowerPoint Sunusu</vt:lpstr>
      <vt:lpstr>İlimizde  Fatih Projesi  Genel Durumu</vt:lpstr>
      <vt:lpstr>PowerPoint Sunusu</vt:lpstr>
      <vt:lpstr>PowerPoint Sunusu</vt:lpstr>
      <vt:lpstr>PowerPoint Sunusu</vt:lpstr>
      <vt:lpstr>PowerPoint Sunusu</vt:lpstr>
      <vt:lpstr>PowerPoint Sunusu</vt:lpstr>
      <vt:lpstr> Fatih Projesi &gt;&gt;Fiber İnternet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Teredüte Düşülen Hususlar </vt:lpstr>
      <vt:lpstr>PowerPoint Sunusu</vt:lpstr>
      <vt:lpstr> </vt:lpstr>
      <vt:lpstr>PowerPoint Sunusu</vt:lpstr>
      <vt:lpstr> Fatih Projesi Klasörü </vt:lpstr>
      <vt:lpstr> </vt:lpstr>
      <vt:lpstr>Fatih Projesi 2.Faz Etkileşimli Tahtalar</vt:lpstr>
      <vt:lpstr> ET Yazılımları</vt:lpstr>
      <vt:lpstr>PowerPoint Sunusu</vt:lpstr>
      <vt:lpstr>PowerPoint Sunusu</vt:lpstr>
      <vt:lpstr>               ET Garantileri </vt:lpstr>
      <vt:lpstr>           PYBS ANA EKRANI </vt:lpstr>
      <vt:lpstr>           PYBS ANA EKRANI </vt:lpstr>
      <vt:lpstr> </vt:lpstr>
      <vt:lpstr>PowerPoint Sunusu</vt:lpstr>
      <vt:lpstr>PYBS Proje Yönetim Bilgi  Sistemi (Tablet İşlemleri) </vt:lpstr>
      <vt:lpstr>PowerPoint Sunusu</vt:lpstr>
      <vt:lpstr>PowerPoint Sunusu</vt:lpstr>
      <vt:lpstr>Kursiyer.net </vt:lpstr>
      <vt:lpstr>PowerPoint Sunusu</vt:lpstr>
      <vt:lpstr>PowerPoint Sunusu</vt:lpstr>
      <vt:lpstr>                                          Vestel İletişim Bilgileri </vt:lpstr>
      <vt:lpstr>PowerPoint Sunusu</vt:lpstr>
      <vt:lpstr>Fatih Projesi Ekibi</vt:lpstr>
      <vt:lpstr>Fatih Projesi Ekibi-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Metin Purtas</dc:creator>
  <cp:lastModifiedBy>OsMaN BAYRAM</cp:lastModifiedBy>
  <cp:revision>79</cp:revision>
  <dcterms:created xsi:type="dcterms:W3CDTF">2016-02-11T22:19:19Z</dcterms:created>
  <dcterms:modified xsi:type="dcterms:W3CDTF">2016-03-27T20:02:07Z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2016-02-11T00:00:00Z</vt:filetime>
  </property>
</Properties>
</file>