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56" r:id="rId3"/>
    <p:sldId id="284" r:id="rId4"/>
    <p:sldId id="269" r:id="rId5"/>
    <p:sldId id="270" r:id="rId6"/>
    <p:sldId id="276" r:id="rId7"/>
    <p:sldId id="277" r:id="rId8"/>
    <p:sldId id="279" r:id="rId9"/>
    <p:sldId id="278" r:id="rId10"/>
    <p:sldId id="280" r:id="rId11"/>
    <p:sldId id="265" r:id="rId12"/>
    <p:sldId id="282" r:id="rId13"/>
    <p:sldId id="281" r:id="rId14"/>
    <p:sldId id="285" r:id="rId15"/>
    <p:sldId id="260" r:id="rId16"/>
    <p:sldId id="267" r:id="rId17"/>
    <p:sldId id="268" r:id="rId18"/>
    <p:sldId id="258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1CFF-C3CD-46C0-892B-638CCBA7AB96}" type="datetimeFigureOut">
              <a:rPr lang="tr-TR" smtClean="0"/>
              <a:pPr/>
              <a:t>23.02.2015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520C-1BD5-4BD5-8978-D4BCD1A4E1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1CFF-C3CD-46C0-892B-638CCBA7AB96}" type="datetimeFigureOut">
              <a:rPr lang="tr-TR" smtClean="0"/>
              <a:pPr/>
              <a:t>23.02.2015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520C-1BD5-4BD5-8978-D4BCD1A4E1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1CFF-C3CD-46C0-892B-638CCBA7AB96}" type="datetimeFigureOut">
              <a:rPr lang="tr-TR" smtClean="0"/>
              <a:pPr/>
              <a:t>23.02.2015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520C-1BD5-4BD5-8978-D4BCD1A4E1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1CFF-C3CD-46C0-892B-638CCBA7AB96}" type="datetimeFigureOut">
              <a:rPr lang="tr-TR" smtClean="0"/>
              <a:pPr/>
              <a:t>23.02.2015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520C-1BD5-4BD5-8978-D4BCD1A4E1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1CFF-C3CD-46C0-892B-638CCBA7AB96}" type="datetimeFigureOut">
              <a:rPr lang="tr-TR" smtClean="0"/>
              <a:pPr/>
              <a:t>23.02.2015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520C-1BD5-4BD5-8978-D4BCD1A4E1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1CFF-C3CD-46C0-892B-638CCBA7AB96}" type="datetimeFigureOut">
              <a:rPr lang="tr-TR" smtClean="0"/>
              <a:pPr/>
              <a:t>23.02.2015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520C-1BD5-4BD5-8978-D4BCD1A4E1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1CFF-C3CD-46C0-892B-638CCBA7AB96}" type="datetimeFigureOut">
              <a:rPr lang="tr-TR" smtClean="0"/>
              <a:pPr/>
              <a:t>23.02.2015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520C-1BD5-4BD5-8978-D4BCD1A4E1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1CFF-C3CD-46C0-892B-638CCBA7AB96}" type="datetimeFigureOut">
              <a:rPr lang="tr-TR" smtClean="0"/>
              <a:pPr/>
              <a:t>23.02.2015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520C-1BD5-4BD5-8978-D4BCD1A4E1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1CFF-C3CD-46C0-892B-638CCBA7AB96}" type="datetimeFigureOut">
              <a:rPr lang="tr-TR" smtClean="0"/>
              <a:pPr/>
              <a:t>23.02.2015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520C-1BD5-4BD5-8978-D4BCD1A4E1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1CFF-C3CD-46C0-892B-638CCBA7AB96}" type="datetimeFigureOut">
              <a:rPr lang="tr-TR" smtClean="0"/>
              <a:pPr/>
              <a:t>23.02.2015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520C-1BD5-4BD5-8978-D4BCD1A4E1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1CFF-C3CD-46C0-892B-638CCBA7AB96}" type="datetimeFigureOut">
              <a:rPr lang="tr-TR" smtClean="0"/>
              <a:pPr/>
              <a:t>23.02.2015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8520C-1BD5-4BD5-8978-D4BCD1A4E1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1CFF-C3CD-46C0-892B-638CCBA7AB96}" type="datetimeFigureOut">
              <a:rPr lang="tr-TR" smtClean="0"/>
              <a:pPr/>
              <a:t>23.02.2015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8520C-1BD5-4BD5-8978-D4BCD1A4E16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3kumbara.org/wp-content/uploads/2014/08/anasayfa02.png" TargetMode="External"/><Relationship Id="rId7" Type="http://schemas.openxmlformats.org/officeDocument/2006/relationships/image" Target="../media/image20.png"/><Relationship Id="rId2" Type="http://schemas.openxmlformats.org/officeDocument/2006/relationships/hyperlink" Target="mailto:basvuru@3kumbara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kumbara.org/wp-content/uploads/2014/08/anasayfa0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r-TR" sz="9600" dirty="0" smtClean="0">
                <a:solidFill>
                  <a:schemeClr val="tx2">
                    <a:lumMod val="75000"/>
                  </a:schemeClr>
                </a:solidFill>
              </a:rPr>
              <a:t>3 Kumbara</a:t>
            </a:r>
            <a:endParaRPr lang="tr-TR" sz="9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m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85728"/>
            <a:ext cx="1071570" cy="1143008"/>
          </a:xfrm>
          <a:prstGeom prst="rect">
            <a:avLst/>
          </a:prstGeom>
        </p:spPr>
      </p:pic>
      <p:pic>
        <p:nvPicPr>
          <p:cNvPr id="6" name="5 İçerik Yer Tutucusu" descr="3kmb_cocuk_pic-960x500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0470" y="1571612"/>
            <a:ext cx="416721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Resim" descr="footer_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3714752"/>
            <a:ext cx="298488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Resim" descr="ff.png"/>
          <p:cNvPicPr>
            <a:picLocks noChangeAspect="1"/>
          </p:cNvPicPr>
          <p:nvPr/>
        </p:nvPicPr>
        <p:blipFill>
          <a:blip r:embed="rId7"/>
          <a:srcRect t="3870"/>
          <a:stretch>
            <a:fillRect/>
          </a:stretch>
        </p:blipFill>
        <p:spPr>
          <a:xfrm>
            <a:off x="142844" y="4429132"/>
            <a:ext cx="304163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Resim" descr="imag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9322" y="4357694"/>
            <a:ext cx="307183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Resim" descr="indi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1571612"/>
            <a:ext cx="442915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3 Kumbara Eğitimi</a:t>
            </a:r>
            <a:endParaRPr lang="tr-TR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tr-TR" b="1" dirty="0" smtClean="0"/>
              <a:t>    2-Tiyatro Eğitimi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800" dirty="0" smtClean="0"/>
              <a:t>       </a:t>
            </a:r>
          </a:p>
          <a:p>
            <a:pPr>
              <a:buNone/>
            </a:pPr>
            <a:r>
              <a:rPr lang="tr-TR" sz="2800" dirty="0" smtClean="0"/>
              <a:t>       </a:t>
            </a:r>
          </a:p>
          <a:p>
            <a:pPr>
              <a:buNone/>
            </a:pPr>
            <a:r>
              <a:rPr lang="tr-TR" sz="2800" dirty="0" smtClean="0"/>
              <a:t>        Eğitim </a:t>
            </a:r>
            <a:r>
              <a:rPr lang="tr-TR" sz="2800" dirty="0"/>
              <a:t>Programı kapsamında </a:t>
            </a:r>
            <a:r>
              <a:rPr lang="tr-TR" sz="2800" dirty="0" smtClean="0"/>
              <a:t>tiyatro </a:t>
            </a:r>
            <a:r>
              <a:rPr lang="tr-TR" sz="2800" dirty="0"/>
              <a:t>eğitimi de bir araç olarak </a:t>
            </a:r>
            <a:r>
              <a:rPr lang="tr-TR" sz="2800" dirty="0" smtClean="0"/>
              <a:t>kullanılmaktadır.</a:t>
            </a:r>
            <a:r>
              <a:rPr lang="tr-TR" sz="2800" dirty="0"/>
              <a:t> Profesyonel tiyatro oyuncularının yaratıcı drama yöntemi ile katkıda bulunduğu eğitimlerde çocuklara hayal, hedef, para, birikim, tasarruf, istek, ihtiyaç gibi kavramlar derinlemesine anlatılmaktadır.</a:t>
            </a:r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m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85728"/>
            <a:ext cx="1071570" cy="1143008"/>
          </a:xfrm>
          <a:prstGeom prst="rect">
            <a:avLst/>
          </a:prstGeom>
        </p:spPr>
      </p:pic>
      <p:pic>
        <p:nvPicPr>
          <p:cNvPr id="6" name="5 Resim" descr="f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99" y="2071678"/>
            <a:ext cx="2817045" cy="180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Resim" descr="ddd-300x197.jpg"/>
          <p:cNvPicPr>
            <a:picLocks noChangeAspect="1"/>
          </p:cNvPicPr>
          <p:nvPr/>
        </p:nvPicPr>
        <p:blipFill>
          <a:blip r:embed="rId6"/>
          <a:srcRect t="5756"/>
          <a:stretch>
            <a:fillRect/>
          </a:stretch>
        </p:blipFill>
        <p:spPr>
          <a:xfrm>
            <a:off x="4143372" y="1928803"/>
            <a:ext cx="4143404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3 Kumbara Eğitimi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tr-TR" dirty="0" smtClean="0"/>
              <a:t>  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None/>
            </a:pPr>
            <a:endParaRPr lang="tr-TR" sz="3600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3 Kumbara Tiyatro Eğitimine Gidebilir miyiz?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İstanbul’da belirlenen pilot okullardaki 4.sınıf öğrencilerine tiyatro eğitimi verilmektedir. </a:t>
            </a:r>
            <a:endParaRPr lang="tr-TR" dirty="0"/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m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285728"/>
            <a:ext cx="1214446" cy="1214446"/>
          </a:xfrm>
          <a:prstGeom prst="rect">
            <a:avLst/>
          </a:prstGeom>
        </p:spPr>
      </p:pic>
      <p:pic>
        <p:nvPicPr>
          <p:cNvPr id="6" name="5 Resim" descr="f-300x19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646622"/>
            <a:ext cx="3786214" cy="228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Resim" descr="ff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1643050"/>
            <a:ext cx="421484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3 Kumbara Eğitimi</a:t>
            </a:r>
            <a:endParaRPr lang="tr-TR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b="1" dirty="0" smtClean="0"/>
              <a:t>    3-Veli Eğitimleri</a:t>
            </a:r>
          </a:p>
          <a:p>
            <a:pPr>
              <a:buNone/>
            </a:pPr>
            <a:r>
              <a:rPr lang="tr-TR" b="1" dirty="0" smtClean="0"/>
              <a:t>                 a)</a:t>
            </a:r>
            <a:r>
              <a:rPr lang="tr-TR" dirty="0" smtClean="0"/>
              <a:t>Çocukta,para </a:t>
            </a:r>
            <a:r>
              <a:rPr lang="tr-TR" dirty="0"/>
              <a:t>kavramı </a:t>
            </a:r>
            <a:r>
              <a:rPr lang="tr-TR" dirty="0" smtClean="0"/>
              <a:t>oluşmamışsa      paranın </a:t>
            </a:r>
            <a:r>
              <a:rPr lang="tr-TR" dirty="0"/>
              <a:t>sonsuz sınırsız olduğunu </a:t>
            </a:r>
            <a:r>
              <a:rPr lang="tr-TR" dirty="0" smtClean="0"/>
              <a:t>düşünürler.İlk </a:t>
            </a:r>
            <a:r>
              <a:rPr lang="tr-TR" dirty="0"/>
              <a:t>adım paranın sonsuz olmadığını, bir sınırı olduğunu </a:t>
            </a:r>
            <a:r>
              <a:rPr lang="tr-TR" dirty="0" smtClean="0"/>
              <a:t>öğretmektir.</a:t>
            </a:r>
          </a:p>
          <a:p>
            <a:pPr>
              <a:buNone/>
            </a:pPr>
            <a:r>
              <a:rPr lang="tr-TR" b="1" dirty="0" smtClean="0"/>
              <a:t>b)</a:t>
            </a:r>
            <a:r>
              <a:rPr lang="tr-TR" dirty="0" smtClean="0"/>
              <a:t>İşe </a:t>
            </a:r>
            <a:r>
              <a:rPr lang="tr-TR" dirty="0"/>
              <a:t>gitme nedeninizin para kazanmak olduğunu </a:t>
            </a:r>
            <a:r>
              <a:rPr lang="tr-TR" dirty="0" smtClean="0"/>
              <a:t>çocuğunuza söyleyin.Ona </a:t>
            </a:r>
            <a:r>
              <a:rPr lang="tr-TR" dirty="0"/>
              <a:t>istediği şeyleri alabilmek ve en önemlisi harçlığını verebilmek için çalışmanız gerektiğini anlatın. </a:t>
            </a:r>
            <a:endParaRPr lang="tr-TR" b="1" dirty="0" smtClean="0"/>
          </a:p>
          <a:p>
            <a:endParaRPr lang="tr-TR" dirty="0"/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m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85728"/>
            <a:ext cx="1071570" cy="1143008"/>
          </a:xfrm>
          <a:prstGeom prst="rect">
            <a:avLst/>
          </a:prstGeom>
        </p:spPr>
      </p:pic>
      <p:pic>
        <p:nvPicPr>
          <p:cNvPr id="3074" name="Picture 2" descr="C:\Users\Temel Eğitim_PC\Desktop\3KUMBARAprojesi\resimler\aile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643050"/>
            <a:ext cx="1357322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3 Kumbara Eğitimi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tr-TR" b="1" dirty="0" smtClean="0"/>
              <a:t>             c)</a:t>
            </a:r>
            <a:r>
              <a:rPr lang="tr-TR" dirty="0" smtClean="0"/>
              <a:t>Çocuklarımıza </a:t>
            </a:r>
            <a:r>
              <a:rPr lang="tr-TR" dirty="0"/>
              <a:t>her şeyin en iyisini en </a:t>
            </a:r>
            <a:r>
              <a:rPr lang="tr-TR" dirty="0" smtClean="0"/>
              <a:t>       </a:t>
            </a:r>
          </a:p>
          <a:p>
            <a:pPr algn="ctr">
              <a:buNone/>
            </a:pPr>
            <a:r>
              <a:rPr lang="tr-TR" dirty="0" smtClean="0"/>
              <a:t>        güzelini </a:t>
            </a:r>
            <a:r>
              <a:rPr lang="tr-TR" dirty="0"/>
              <a:t>vermek </a:t>
            </a:r>
            <a:r>
              <a:rPr lang="tr-TR" dirty="0" smtClean="0"/>
              <a:t>isteriz.İstediklerini</a:t>
            </a:r>
          </a:p>
          <a:p>
            <a:pPr>
              <a:buNone/>
            </a:pPr>
            <a:r>
              <a:rPr lang="tr-TR" dirty="0" smtClean="0"/>
              <a:t> almanız ve yapmanız için para harcandığını siz</a:t>
            </a:r>
          </a:p>
          <a:p>
            <a:pPr>
              <a:buNone/>
            </a:pPr>
            <a:r>
              <a:rPr lang="tr-TR" dirty="0" smtClean="0"/>
              <a:t>anlatana kadar bilmezler. </a:t>
            </a:r>
            <a:endParaRPr lang="tr-TR" dirty="0"/>
          </a:p>
          <a:p>
            <a:pPr>
              <a:buNone/>
            </a:pPr>
            <a:r>
              <a:rPr lang="tr-TR" b="1" dirty="0" smtClean="0"/>
              <a:t>d)</a:t>
            </a:r>
            <a:r>
              <a:rPr lang="tr-TR" dirty="0" smtClean="0"/>
              <a:t> </a:t>
            </a:r>
            <a:r>
              <a:rPr lang="tr-TR" dirty="0"/>
              <a:t>Finansal kelimeleri çocuğunuza ne kadar erken yaşta öğretirseniz o kadar </a:t>
            </a:r>
            <a:r>
              <a:rPr lang="tr-TR" dirty="0" smtClean="0"/>
              <a:t>iyi olur.</a:t>
            </a:r>
          </a:p>
          <a:p>
            <a:pPr>
              <a:buNone/>
            </a:pPr>
            <a:r>
              <a:rPr lang="tr-TR" b="1" dirty="0" smtClean="0"/>
              <a:t>e)</a:t>
            </a:r>
            <a:r>
              <a:rPr lang="tr-TR" dirty="0"/>
              <a:t> Çocuğunuza sahip olduğunuz ev araba, mallar konusunda gerçeği </a:t>
            </a:r>
            <a:r>
              <a:rPr lang="tr-TR" dirty="0" smtClean="0"/>
              <a:t>söyleyin.H</a:t>
            </a:r>
            <a:r>
              <a:rPr lang="nb-NO" dirty="0" smtClean="0"/>
              <a:t>er </a:t>
            </a:r>
            <a:r>
              <a:rPr lang="nb-NO" dirty="0"/>
              <a:t>ay kazandığınız paradan bunun </a:t>
            </a:r>
            <a:r>
              <a:rPr lang="nb-NO" dirty="0" smtClean="0"/>
              <a:t>taksitlerini</a:t>
            </a:r>
            <a:r>
              <a:rPr lang="tr-TR" dirty="0" smtClean="0"/>
              <a:t> ödediğinizi anlatın.</a:t>
            </a:r>
            <a:r>
              <a:rPr lang="nb-NO" dirty="0" smtClean="0"/>
              <a:t> </a:t>
            </a:r>
            <a:endParaRPr lang="tr-TR" dirty="0"/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m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85728"/>
            <a:ext cx="1071570" cy="1143008"/>
          </a:xfrm>
          <a:prstGeom prst="rect">
            <a:avLst/>
          </a:prstGeom>
        </p:spPr>
      </p:pic>
      <p:pic>
        <p:nvPicPr>
          <p:cNvPr id="6" name="Picture 2" descr="C:\Users\Temel Eğitim_PC\Desktop\3KUMBARAprojesi\resimler\aile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571612"/>
            <a:ext cx="1357322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3 Kumbara Eğitimi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tr-TR" b="1" dirty="0" smtClean="0"/>
              <a:t>             </a:t>
            </a:r>
          </a:p>
          <a:p>
            <a:pPr algn="ctr">
              <a:buNone/>
            </a:pPr>
            <a:r>
              <a:rPr lang="tr-TR" sz="3300" b="1" dirty="0" smtClean="0"/>
              <a:t>       f)</a:t>
            </a:r>
            <a:r>
              <a:rPr lang="tr-TR" sz="3300" dirty="0" smtClean="0"/>
              <a:t>Uzmanlar </a:t>
            </a:r>
            <a:r>
              <a:rPr lang="tr-TR" sz="3300" dirty="0"/>
              <a:t>çocuklara tercih yapmayı ve </a:t>
            </a:r>
            <a:endParaRPr lang="tr-TR" sz="3300" dirty="0" smtClean="0"/>
          </a:p>
          <a:p>
            <a:pPr algn="ctr">
              <a:buNone/>
            </a:pPr>
            <a:r>
              <a:rPr lang="tr-TR" sz="3300" dirty="0" smtClean="0"/>
              <a:t>         seçenekler arasında birinden vazgeçmeyi                                 öğretmenin </a:t>
            </a:r>
            <a:r>
              <a:rPr lang="tr-TR" sz="3300" dirty="0"/>
              <a:t>önemli olduğunu </a:t>
            </a:r>
            <a:r>
              <a:rPr lang="tr-TR" sz="3300" dirty="0" smtClean="0"/>
              <a:t>söylüyor.</a:t>
            </a:r>
            <a:r>
              <a:rPr lang="tr-TR" sz="3300" dirty="0"/>
              <a:t> </a:t>
            </a:r>
            <a:endParaRPr lang="tr-TR" sz="3300" dirty="0" smtClean="0"/>
          </a:p>
          <a:p>
            <a:pPr>
              <a:buNone/>
            </a:pPr>
            <a:r>
              <a:rPr lang="tr-TR" sz="3300" dirty="0" smtClean="0"/>
              <a:t>Böylece </a:t>
            </a:r>
            <a:r>
              <a:rPr lang="tr-TR" sz="3300" dirty="0"/>
              <a:t>istek mi ihtiyaç mı algısını kavraması daha </a:t>
            </a:r>
            <a:r>
              <a:rPr lang="tr-TR" sz="3300" dirty="0" smtClean="0"/>
              <a:t>kolay olur.</a:t>
            </a:r>
          </a:p>
          <a:p>
            <a:pPr>
              <a:buNone/>
            </a:pPr>
            <a:r>
              <a:rPr lang="tr-TR" sz="3300" b="1" dirty="0" smtClean="0"/>
              <a:t>g)</a:t>
            </a:r>
            <a:r>
              <a:rPr lang="tr-TR" sz="3300" dirty="0" smtClean="0"/>
              <a:t>Çocukların </a:t>
            </a:r>
            <a:r>
              <a:rPr lang="tr-TR" sz="3300" dirty="0"/>
              <a:t>en çok kullandığı kelime “İstiyorum” </a:t>
            </a:r>
            <a:r>
              <a:rPr lang="tr-TR" sz="3300" dirty="0" smtClean="0"/>
              <a:t>dur.Bundan vazgeçirmek </a:t>
            </a:r>
            <a:r>
              <a:rPr lang="tr-TR" sz="3300" dirty="0"/>
              <a:t>zordur ama imkansız değildir. Ona her şeye aynı anda sahip olamayacağını öğretin. Yoksa büyüdüğünde mutsuz ve hiçbir şeyden tatmin olmayan bir genç olur.</a:t>
            </a:r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m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85728"/>
            <a:ext cx="1071570" cy="1143008"/>
          </a:xfrm>
          <a:prstGeom prst="rect">
            <a:avLst/>
          </a:prstGeom>
        </p:spPr>
      </p:pic>
      <p:pic>
        <p:nvPicPr>
          <p:cNvPr id="6" name="Picture 2" descr="C:\Users\Temel Eğitim_PC\Desktop\3KUMBARAprojesi\resimler\aile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643050"/>
            <a:ext cx="1285884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tr-TR" sz="5800" b="1" dirty="0" smtClean="0"/>
              <a:t>Nerelerde 3 Kumbara Eğitimi Veriliyor?</a:t>
            </a:r>
          </a:p>
          <a:p>
            <a:pPr>
              <a:buNone/>
            </a:pPr>
            <a:r>
              <a:rPr lang="tr-TR" sz="4400" dirty="0" smtClean="0"/>
              <a:t>    Milli </a:t>
            </a:r>
            <a:r>
              <a:rPr lang="tr-TR" sz="4400" dirty="0"/>
              <a:t>Eğitim Bakanlığı ile belirlenen illerde </a:t>
            </a:r>
            <a:r>
              <a:rPr lang="tr-TR" sz="4400" dirty="0" smtClean="0"/>
              <a:t>eğitim</a:t>
            </a:r>
          </a:p>
          <a:p>
            <a:pPr>
              <a:buNone/>
            </a:pPr>
            <a:r>
              <a:rPr lang="tr-TR" sz="4400" dirty="0" smtClean="0"/>
              <a:t>verilmektedir</a:t>
            </a:r>
            <a:r>
              <a:rPr lang="tr-TR" sz="4400" dirty="0"/>
              <a:t>. </a:t>
            </a:r>
            <a:endParaRPr lang="tr-TR" sz="4400" dirty="0" smtClean="0"/>
          </a:p>
          <a:p>
            <a:pPr>
              <a:buNone/>
            </a:pPr>
            <a:r>
              <a:rPr lang="tr-TR" sz="4400" b="1" dirty="0" smtClean="0"/>
              <a:t>Geçen </a:t>
            </a:r>
            <a:r>
              <a:rPr lang="tr-TR" sz="4400" b="1" dirty="0"/>
              <a:t>dönem; </a:t>
            </a:r>
            <a:r>
              <a:rPr lang="tr-TR" sz="4400" dirty="0"/>
              <a:t>İstanbul, Kahramanmaraş, Eskişehir, Niğde, Antalya, Rize, Erzurum, Şanlıurfa, Hatay ve Denizli’de 70.000 çocuğa eğitim </a:t>
            </a:r>
            <a:r>
              <a:rPr lang="tr-TR" sz="4400" dirty="0" smtClean="0"/>
              <a:t>verildi. </a:t>
            </a:r>
          </a:p>
          <a:p>
            <a:pPr>
              <a:buNone/>
            </a:pPr>
            <a:r>
              <a:rPr lang="tr-TR" sz="4400" b="1" dirty="0" smtClean="0"/>
              <a:t>Bu </a:t>
            </a:r>
            <a:r>
              <a:rPr lang="tr-TR" sz="4400" b="1" dirty="0"/>
              <a:t>sene güz döneminde; </a:t>
            </a:r>
            <a:r>
              <a:rPr lang="tr-TR" sz="4400" dirty="0" smtClean="0"/>
              <a:t>İstanbul</a:t>
            </a:r>
            <a:r>
              <a:rPr lang="tr-TR" sz="4400" dirty="0"/>
              <a:t>, İzmir, Ankara, Kütahya, Isparta, Mardin, Van, Trabzon, Sivas, Niğde, Adana, Konya ve </a:t>
            </a:r>
            <a:r>
              <a:rPr lang="tr-TR" sz="4400" dirty="0" smtClean="0"/>
              <a:t>Gaziantep’te </a:t>
            </a:r>
            <a:r>
              <a:rPr lang="tr-TR" sz="4400" dirty="0"/>
              <a:t>eğitim </a:t>
            </a:r>
            <a:r>
              <a:rPr lang="tr-TR" sz="4400" dirty="0" smtClean="0"/>
              <a:t>verilecektir.</a:t>
            </a:r>
          </a:p>
          <a:p>
            <a:pPr>
              <a:buNone/>
            </a:pPr>
            <a:r>
              <a:rPr lang="tr-TR" sz="4400" b="1" dirty="0" smtClean="0"/>
              <a:t>Bahar </a:t>
            </a:r>
            <a:r>
              <a:rPr lang="tr-TR" sz="4400" b="1" dirty="0" smtClean="0"/>
              <a:t>döneminde ise;</a:t>
            </a:r>
            <a:r>
              <a:rPr lang="tr-TR" sz="4400" dirty="0" smtClean="0"/>
              <a:t>Balıkesir, İstanbul, </a:t>
            </a:r>
            <a:r>
              <a:rPr lang="tr-TR" sz="4400" dirty="0"/>
              <a:t>Muğla, Kayseri, Giresun, Sinop, Tekirdağ, Manisa, Kastamonu ve Mersin’de eğitim verilecektir.</a:t>
            </a:r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footer_b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85728"/>
            <a:ext cx="5857916" cy="11430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5 Resim" descr="me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58" y="285728"/>
            <a:ext cx="1214446" cy="121444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3 Kumbara Eğitimi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tr-TR" sz="4000" b="1" dirty="0" smtClean="0"/>
              <a:t>3 Kumbara aileler için </a:t>
            </a:r>
          </a:p>
          <a:p>
            <a:pPr>
              <a:buNone/>
            </a:pPr>
            <a:r>
              <a:rPr lang="tr-TR" sz="4000" b="1" dirty="0" smtClean="0"/>
              <a:t>ne yapıyor?</a:t>
            </a:r>
          </a:p>
          <a:p>
            <a:pPr>
              <a:buNone/>
            </a:pPr>
            <a:r>
              <a:rPr lang="tr-TR" dirty="0" smtClean="0"/>
              <a:t>    </a:t>
            </a:r>
          </a:p>
          <a:p>
            <a:pPr>
              <a:buNone/>
            </a:pPr>
            <a:r>
              <a:rPr lang="tr-TR" dirty="0" smtClean="0"/>
              <a:t>       3 </a:t>
            </a:r>
            <a:r>
              <a:rPr lang="tr-TR" dirty="0"/>
              <a:t>Kumbara Finansal Okuryazarlık Eğitim Programı ilkokul 4. sınıf öğrencilerinin ailelerine finansal okuryazarlık hakkında eğitim vermektedir.</a:t>
            </a:r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m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285728"/>
            <a:ext cx="1214446" cy="1214446"/>
          </a:xfrm>
          <a:prstGeom prst="rect">
            <a:avLst/>
          </a:prstGeom>
        </p:spPr>
      </p:pic>
      <p:pic>
        <p:nvPicPr>
          <p:cNvPr id="6" name="5 Resim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1714488"/>
            <a:ext cx="350046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3 Kumbara Eğitimi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tr-TR" sz="4000" b="1" dirty="0" smtClean="0"/>
              <a:t>   </a:t>
            </a:r>
          </a:p>
          <a:p>
            <a:pPr>
              <a:buNone/>
            </a:pPr>
            <a:r>
              <a:rPr lang="tr-TR" sz="4000" b="1" dirty="0" smtClean="0"/>
              <a:t>  3 Kumbaranın </a:t>
            </a:r>
          </a:p>
          <a:p>
            <a:pPr>
              <a:buNone/>
            </a:pPr>
            <a:r>
              <a:rPr lang="tr-TR" sz="4000" b="1" dirty="0" smtClean="0"/>
              <a:t>   amacı nedir?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</a:p>
          <a:p>
            <a:pPr>
              <a:buNone/>
            </a:pPr>
            <a:r>
              <a:rPr lang="tr-TR" dirty="0" smtClean="0"/>
              <a:t>   Ülkemizdeki </a:t>
            </a:r>
            <a:r>
              <a:rPr lang="tr-TR" dirty="0"/>
              <a:t>çocukların finansal okuryazarlık bilincinin arttırılması ve davranışa dönüştürülmesidir.</a:t>
            </a:r>
            <a:endParaRPr lang="tr-TR" dirty="0" smtClean="0"/>
          </a:p>
          <a:p>
            <a:endParaRPr lang="tr-TR" dirty="0"/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m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285728"/>
            <a:ext cx="1214446" cy="1214446"/>
          </a:xfrm>
          <a:prstGeom prst="rect">
            <a:avLst/>
          </a:prstGeom>
        </p:spPr>
      </p:pic>
      <p:pic>
        <p:nvPicPr>
          <p:cNvPr id="6" name="5 Resim" descr="low_cocuklara-birikim-tasarruf-paylasim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1714488"/>
            <a:ext cx="4572032" cy="275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3 Kumbara Eğitimi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tr-TR" sz="4400" b="1" dirty="0" smtClean="0"/>
              <a:t>3 Kumbaraya nasıl ulaşabilirim?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3kumbara.org</a:t>
            </a:r>
          </a:p>
          <a:p>
            <a:pPr algn="ctr"/>
            <a:r>
              <a:rPr lang="tr-TR" dirty="0" err="1" smtClean="0">
                <a:hlinkClick r:id="rId2"/>
              </a:rPr>
              <a:t>basvuru</a:t>
            </a:r>
            <a:r>
              <a:rPr lang="tr-TR" dirty="0" smtClean="0">
                <a:hlinkClick r:id="rId2"/>
              </a:rPr>
              <a:t>@3kumbara.org</a:t>
            </a:r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pic>
        <p:nvPicPr>
          <p:cNvPr id="4" name="3 Resim" descr="anasayfa02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İçerik Yer Tutucusu" descr="d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5214950"/>
            <a:ext cx="1428760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6" name="5 Resim" descr="fod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5572140"/>
            <a:ext cx="1147764" cy="714380"/>
          </a:xfrm>
          <a:prstGeom prst="rect">
            <a:avLst/>
          </a:prstGeom>
        </p:spPr>
      </p:pic>
      <p:pic>
        <p:nvPicPr>
          <p:cNvPr id="7" name="6 Resim" descr="p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5500702"/>
            <a:ext cx="1357322" cy="714380"/>
          </a:xfrm>
          <a:prstGeom prst="rect">
            <a:avLst/>
          </a:prstGeom>
        </p:spPr>
      </p:pic>
      <p:pic>
        <p:nvPicPr>
          <p:cNvPr id="8" name="7 Resim" descr="me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0958" y="285728"/>
            <a:ext cx="1214446" cy="1214446"/>
          </a:xfrm>
          <a:prstGeom prst="rect">
            <a:avLst/>
          </a:prstGeom>
        </p:spPr>
      </p:pic>
      <p:pic>
        <p:nvPicPr>
          <p:cNvPr id="9" name="8 Resim" descr="me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892" y="5000636"/>
            <a:ext cx="1214446" cy="12144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57224" y="3429000"/>
            <a:ext cx="7358114" cy="3071834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3 Kumbara; </a:t>
            </a: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</a:rPr>
              <a:t>Türkiye’de öğrenim gören ilkokul 4.sınıf öğrencilerine ve velilerine finansal okuryazarlık konusunda özellikle para yönetimi, harçlık yönetimi, bütçe yönetimi, birikim, paylaşım, harcama konularında kitlesel farkındalık oluşturmaya yönelik olarak uygulanan eğitim programıdır.</a:t>
            </a:r>
            <a:endParaRPr lang="tr-T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307183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İçerik Yer Tutucusu" descr="etkinlikler.png"/>
          <p:cNvPicPr>
            <a:picLocks noChangeAspect="1"/>
          </p:cNvPicPr>
          <p:nvPr/>
        </p:nvPicPr>
        <p:blipFill>
          <a:blip r:embed="rId4"/>
          <a:srcRect b="15072"/>
          <a:stretch>
            <a:fillRect/>
          </a:stretch>
        </p:blipFill>
        <p:spPr>
          <a:xfrm>
            <a:off x="4786314" y="428604"/>
            <a:ext cx="360045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  </a:t>
            </a:r>
            <a:r>
              <a:rPr lang="tr-TR" sz="3600" b="1" dirty="0" smtClean="0">
                <a:solidFill>
                  <a:schemeClr val="tx2">
                    <a:lumMod val="75000"/>
                  </a:schemeClr>
                </a:solidFill>
              </a:rPr>
              <a:t>Parasını yöneten, hayatını yönetir.</a:t>
            </a:r>
            <a:r>
              <a:rPr lang="tr-TR" sz="3600" dirty="0" smtClean="0"/>
              <a:t/>
            </a:r>
            <a:br>
              <a:rPr lang="tr-TR" sz="3600" dirty="0" smtClean="0"/>
            </a:b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tr-TR" dirty="0" smtClean="0"/>
          </a:p>
          <a:p>
            <a:endParaRPr lang="tr-T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Parasını 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yöneten, hayatını yönetir diyoruz; çünkü parayı doğru yönetmenin hayatımız için önemli bir etkisi olduğunu biliyoruz ve bunun için çocuklarımıza şimdiden parayı doğru ve faydalı bir şekilde kullanmaları için 3 kumbarayı anlatıyoruz.</a:t>
            </a:r>
          </a:p>
          <a:p>
            <a:endParaRPr lang="tr-TR" dirty="0"/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m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85728"/>
            <a:ext cx="1071570" cy="1143008"/>
          </a:xfrm>
          <a:prstGeom prst="rect">
            <a:avLst/>
          </a:prstGeom>
        </p:spPr>
      </p:pic>
      <p:pic>
        <p:nvPicPr>
          <p:cNvPr id="1027" name="Picture 3" descr="C:\Users\Temel Eğitim_PC\Desktop\3KUMBARAprojesi\resimler\footer_b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357298"/>
            <a:ext cx="7943850" cy="1271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Program</a:t>
            </a:r>
            <a:r>
              <a:rPr lang="tr-TR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Ortakları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2400" dirty="0" smtClean="0"/>
              <a:t>   </a:t>
            </a:r>
            <a:r>
              <a:rPr lang="tr-TR" sz="2200" dirty="0" smtClean="0"/>
              <a:t>3 </a:t>
            </a:r>
            <a:r>
              <a:rPr lang="tr-TR" sz="2200" dirty="0"/>
              <a:t>Kumbara Finansal Okuryazarlık Eğitim Programı, Milli Eğitim Bakanlığı destekli, Doğuş Grubu tarafından ve Para Durumu’nun katkısı ile 2017 yılına kadar 81 ildeki devlet okullarında ilkokul öğrencileri ile yürütülecektir.</a:t>
            </a:r>
          </a:p>
          <a:p>
            <a:r>
              <a:rPr lang="tr-TR" sz="2200" dirty="0" smtClean="0"/>
              <a:t>   Eğitimlerde </a:t>
            </a:r>
            <a:r>
              <a:rPr lang="tr-TR" sz="2200" dirty="0"/>
              <a:t>kullanılacak materyaller </a:t>
            </a:r>
            <a:r>
              <a:rPr lang="tr-TR" sz="2200" b="1" dirty="0"/>
              <a:t>Milli Eğitim Bakanlığı</a:t>
            </a:r>
            <a:r>
              <a:rPr lang="tr-TR" sz="2200" dirty="0"/>
              <a:t> tarafından incelenmiş, yaş grubuna göre uygunluğu kontrol edilmiştir. Eğitimlerde Bakanlık tarafından görevlendirilmiş personel koordinasyona destek vermektedir. Milli Eğitim Bakanlığı ayrıca okullarda düzenlenecek etkinliklere de katkı sağlamaktadır.</a:t>
            </a:r>
          </a:p>
          <a:p>
            <a:r>
              <a:rPr lang="tr-TR" sz="2200" b="1" dirty="0"/>
              <a:t>Doğuş Grubu</a:t>
            </a:r>
            <a:r>
              <a:rPr lang="tr-TR" sz="2200" dirty="0"/>
              <a:t>; 3 Kumbara Finansal Okuryazarlık eğitim programının kurucu destekleyicisidir.</a:t>
            </a:r>
          </a:p>
          <a:p>
            <a:r>
              <a:rPr lang="tr-TR" sz="2200" dirty="0"/>
              <a:t>3 Kumbara Eğitimlerinin uygulayıcısı</a:t>
            </a:r>
            <a:r>
              <a:rPr lang="tr-TR" sz="2200" b="1" dirty="0"/>
              <a:t> Para Durumu</a:t>
            </a:r>
            <a:r>
              <a:rPr lang="tr-TR" sz="2200" dirty="0"/>
              <a:t> sınıf içi ve dışı eğitim materyallerinin hazırlanmasından ve saha operasyonlarının organizasyonundan sorumludur.</a:t>
            </a:r>
            <a:endParaRPr lang="tr-TR" sz="2200" b="1" dirty="0"/>
          </a:p>
          <a:p>
            <a:endParaRPr lang="tr-TR" sz="2400" dirty="0"/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m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85728"/>
            <a:ext cx="1071570" cy="114300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Amaç VE Hedefler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r-TR" sz="3800" b="1" dirty="0"/>
              <a:t>Amaç</a:t>
            </a:r>
          </a:p>
          <a:p>
            <a:r>
              <a:rPr lang="tr-TR" dirty="0"/>
              <a:t>Ülkemizdeki çocukların finansal okuryazarlık bilincinin arttırılması ve davranışa dönüştürülmesi.</a:t>
            </a:r>
          </a:p>
          <a:p>
            <a:pPr>
              <a:buNone/>
            </a:pPr>
            <a:r>
              <a:rPr lang="tr-TR" sz="3800" b="1" dirty="0"/>
              <a:t>Hedefler</a:t>
            </a:r>
            <a:endParaRPr lang="tr-TR" sz="3800" dirty="0"/>
          </a:p>
          <a:p>
            <a:r>
              <a:rPr lang="tr-TR" dirty="0"/>
              <a:t>• Çocuklarımıza finansal okuryazarlık ile ilgili </a:t>
            </a:r>
            <a:r>
              <a:rPr lang="tr-TR" dirty="0" err="1"/>
              <a:t>farkındalık</a:t>
            </a:r>
            <a:r>
              <a:rPr lang="tr-TR" dirty="0"/>
              <a:t> yaratmak ve onları bilinçlendirmek.</a:t>
            </a:r>
          </a:p>
          <a:p>
            <a:r>
              <a:rPr lang="tr-TR" dirty="0"/>
              <a:t>• Çocuklarımızın toplum içerisinde paylaşımcı birer birey olmasını desteklemek.</a:t>
            </a:r>
          </a:p>
          <a:p>
            <a:r>
              <a:rPr lang="tr-TR" dirty="0"/>
              <a:t>• Çocuklarımızın kaynakların tasarruflu kullanılması konusunda bilinçlenmesini sağlamak.</a:t>
            </a:r>
          </a:p>
          <a:p>
            <a:r>
              <a:rPr lang="tr-TR" dirty="0"/>
              <a:t>• Çocuklarımıza paranın amaç değil amaca giden yolda bir araç olduğu düşüncesini kazandırmak.</a:t>
            </a:r>
          </a:p>
          <a:p>
            <a:r>
              <a:rPr lang="tr-TR" dirty="0"/>
              <a:t>• Çocuklarımızın bütçesini; biriktirme, paylaşma ve harcama şeklinde düzenlemesini sağlamak.</a:t>
            </a:r>
          </a:p>
          <a:p>
            <a:r>
              <a:rPr lang="tr-TR" dirty="0"/>
              <a:t>• Çocuklarımızın özgüven ve sorumluluk sahibi, iş birliğine yatkın, sosyal, sorgulayan, aktif öğrenen bireyler olarak yetişmesini desteklemek.</a:t>
            </a:r>
          </a:p>
          <a:p>
            <a:endParaRPr lang="tr-TR" dirty="0"/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m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85728"/>
            <a:ext cx="1071570" cy="114300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Faydalananlar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b="1" dirty="0"/>
              <a:t> </a:t>
            </a:r>
            <a:r>
              <a:rPr lang="tr-TR" b="1" dirty="0" smtClean="0"/>
              <a:t>      1- Öğrenciler</a:t>
            </a:r>
          </a:p>
          <a:p>
            <a:pPr>
              <a:buNone/>
            </a:pPr>
            <a:r>
              <a:rPr lang="tr-TR" dirty="0" smtClean="0"/>
              <a:t>              </a:t>
            </a:r>
            <a:r>
              <a:rPr lang="tr-TR" sz="3000" dirty="0" smtClean="0"/>
              <a:t>Kendi </a:t>
            </a:r>
            <a:r>
              <a:rPr lang="tr-TR" sz="3000" dirty="0"/>
              <a:t>sınıflarında 3 Kumbara Öğretmenleri tarafından finansal okuryazarlık dersi alan öğrenciler, hayatları boyunca para konularında uygulayacakları kavramların temellerini </a:t>
            </a:r>
            <a:r>
              <a:rPr lang="tr-TR" sz="3000" dirty="0" smtClean="0"/>
              <a:t>öğreneceklerdir. </a:t>
            </a:r>
            <a:r>
              <a:rPr lang="tr-TR" sz="3000" b="1" dirty="0" smtClean="0"/>
              <a:t>Bu kavramlar;</a:t>
            </a:r>
            <a:r>
              <a:rPr lang="tr-TR" sz="3000" b="1" dirty="0"/>
              <a:t> </a:t>
            </a:r>
            <a:r>
              <a:rPr lang="tr-TR" sz="3000" dirty="0"/>
              <a:t>Bütçe, istek, ihtiyaç, tasarruf, birikim, plan, emek, 3 kumbara, kaynak, hedef, girişimcilik, gelir, gider, paylaşım, harcama, para.</a:t>
            </a:r>
            <a:endParaRPr lang="tr-TR" sz="3000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m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85728"/>
            <a:ext cx="1071570" cy="1143008"/>
          </a:xfrm>
          <a:prstGeom prst="rect">
            <a:avLst/>
          </a:prstGeom>
        </p:spPr>
      </p:pic>
      <p:pic>
        <p:nvPicPr>
          <p:cNvPr id="1026" name="Picture 2" descr="C:\Users\Temel Eğitim_PC\Desktop\3KUMBARAprojesi\resimler\cocuk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64305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Faydalananlar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tr-TR" b="1" dirty="0" smtClean="0"/>
          </a:p>
          <a:p>
            <a:pPr algn="ctr">
              <a:buNone/>
            </a:pPr>
            <a:r>
              <a:rPr lang="tr-TR" b="1" dirty="0"/>
              <a:t> </a:t>
            </a:r>
            <a:r>
              <a:rPr lang="tr-TR" b="1" dirty="0" smtClean="0"/>
              <a:t>   2-Öğretmenler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  3 </a:t>
            </a:r>
            <a:r>
              <a:rPr lang="tr-TR" dirty="0"/>
              <a:t>Kumbara Öğretmenleri; öğretmen formasyonu almış, ancak ataması çıkmamış öğretmenler arasından seçilmektedir. Bu sayede öğretmenler için istihdam alanı yaratılmaktadır.</a:t>
            </a:r>
          </a:p>
          <a:p>
            <a:endParaRPr lang="tr-TR" dirty="0"/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m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85728"/>
            <a:ext cx="1071570" cy="1143008"/>
          </a:xfrm>
          <a:prstGeom prst="rect">
            <a:avLst/>
          </a:prstGeom>
        </p:spPr>
      </p:pic>
      <p:pic>
        <p:nvPicPr>
          <p:cNvPr id="2050" name="Picture 2" descr="C:\Users\Temel Eğitim_PC\Desktop\3KUMBARAprojesi\resimler\ogretmen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64305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Faydalananlar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    </a:t>
            </a:r>
            <a:r>
              <a:rPr lang="tr-TR" sz="3800" b="1" dirty="0" smtClean="0"/>
              <a:t>3-Veliler</a:t>
            </a:r>
            <a:endParaRPr lang="tr-TR" sz="3800" dirty="0"/>
          </a:p>
          <a:p>
            <a:pPr>
              <a:buNone/>
            </a:pPr>
            <a:r>
              <a:rPr lang="tr-TR" dirty="0" smtClean="0"/>
              <a:t>       Ebeveynler </a:t>
            </a:r>
            <a:r>
              <a:rPr lang="tr-TR" dirty="0"/>
              <a:t>çocuklarının ilk öğretmenidir. Bu amaçla eğitim alacak öğrencilerin velileri de finansal okuryazarlığa giriş eğitimi alacak ve temel kavramlardan haberdar edilecektir. Veli eğitimlerinde anne babaların, çocukları üzerindeki etkilerini desteklemek </a:t>
            </a:r>
            <a:r>
              <a:rPr lang="tr-TR" dirty="0" smtClean="0"/>
              <a:t>için finansal </a:t>
            </a:r>
            <a:r>
              <a:rPr lang="tr-TR" dirty="0"/>
              <a:t>konularda bilgi ve beceri kazanmaları hedeflenmektedir.</a:t>
            </a:r>
          </a:p>
          <a:p>
            <a:endParaRPr lang="tr-TR" dirty="0"/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m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85728"/>
            <a:ext cx="1071570" cy="1143008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4800" b="1" dirty="0" smtClean="0"/>
              <a:t>3 Kumbara Eğitimi</a:t>
            </a:r>
            <a:endParaRPr lang="tr-TR" sz="4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         3 </a:t>
            </a:r>
            <a:r>
              <a:rPr lang="tr-TR" b="1" dirty="0"/>
              <a:t>Kumbara eğitim programı; </a:t>
            </a:r>
            <a:r>
              <a:rPr lang="tr-TR" dirty="0"/>
              <a:t>sınıf içi eğitimler, veli eğitimi ve tiyatroyla eğitim olmak üzere farklı alanlarda </a:t>
            </a:r>
            <a:r>
              <a:rPr lang="tr-TR" dirty="0" smtClean="0"/>
              <a:t>faaliyet </a:t>
            </a:r>
            <a:r>
              <a:rPr lang="tr-TR" dirty="0"/>
              <a:t>göstermektedir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b="1" dirty="0" smtClean="0"/>
              <a:t>    1-Sınıf </a:t>
            </a:r>
            <a:r>
              <a:rPr lang="tr-TR" b="1" dirty="0"/>
              <a:t>İçi </a:t>
            </a:r>
            <a:r>
              <a:rPr lang="tr-TR" b="1" dirty="0" smtClean="0"/>
              <a:t>Eğitimler</a:t>
            </a:r>
          </a:p>
          <a:p>
            <a:r>
              <a:rPr lang="tr-TR" sz="2800" b="1" dirty="0" smtClean="0"/>
              <a:t>Aktif öğrenme</a:t>
            </a:r>
          </a:p>
          <a:p>
            <a:r>
              <a:rPr lang="tr-TR" sz="2800" b="1" dirty="0" smtClean="0"/>
              <a:t>Örneklendirme</a:t>
            </a:r>
          </a:p>
          <a:p>
            <a:r>
              <a:rPr lang="tr-TR" sz="2800" b="1" dirty="0"/>
              <a:t>Görsel Eğitim Materyalleri</a:t>
            </a:r>
            <a:endParaRPr lang="tr-TR" sz="2800" dirty="0"/>
          </a:p>
        </p:txBody>
      </p:sp>
      <p:pic>
        <p:nvPicPr>
          <p:cNvPr id="4" name="3 Resim" descr="anasayfa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m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85728"/>
            <a:ext cx="1071570" cy="1143008"/>
          </a:xfrm>
          <a:prstGeom prst="rect">
            <a:avLst/>
          </a:prstGeom>
        </p:spPr>
      </p:pic>
      <p:pic>
        <p:nvPicPr>
          <p:cNvPr id="7" name="6 Resim" descr="IMG_7949-1000x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18" y="3143248"/>
            <a:ext cx="4286310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853</Words>
  <Application>Microsoft Office PowerPoint</Application>
  <PresentationFormat>Ekran Gösterisi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3 Kumbara</vt:lpstr>
      <vt:lpstr>Slayt 2</vt:lpstr>
      <vt:lpstr>   Parasını yöneten, hayatını yönetir. </vt:lpstr>
      <vt:lpstr>Program Ortakları</vt:lpstr>
      <vt:lpstr>Amaç VE Hedefler</vt:lpstr>
      <vt:lpstr>Faydalananlar</vt:lpstr>
      <vt:lpstr>Faydalananlar</vt:lpstr>
      <vt:lpstr>Faydalananlar</vt:lpstr>
      <vt:lpstr>3 Kumbara Eğitimi</vt:lpstr>
      <vt:lpstr>3 Kumbara Eğitimi</vt:lpstr>
      <vt:lpstr>3 Kumbara Eğitimi</vt:lpstr>
      <vt:lpstr>3 Kumbara Eğitimi</vt:lpstr>
      <vt:lpstr>3 Kumbara Eğitimi</vt:lpstr>
      <vt:lpstr>3 Kumbara Eğitimi</vt:lpstr>
      <vt:lpstr>Slayt 15</vt:lpstr>
      <vt:lpstr>3 Kumbara Eğitimi</vt:lpstr>
      <vt:lpstr>3 Kumbara Eğitimi</vt:lpstr>
      <vt:lpstr>3 Kumbara Eğitimi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Temel Eğitim_PC</dc:creator>
  <cp:lastModifiedBy>Temel Eğitim_PC</cp:lastModifiedBy>
  <cp:revision>203</cp:revision>
  <dcterms:created xsi:type="dcterms:W3CDTF">2015-02-04T08:38:44Z</dcterms:created>
  <dcterms:modified xsi:type="dcterms:W3CDTF">2015-02-23T12:07:41Z</dcterms:modified>
</cp:coreProperties>
</file>